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3"/>
  </p:handoutMasterIdLst>
  <p:sldIdLst>
    <p:sldId id="256" r:id="rId2"/>
    <p:sldId id="299" r:id="rId3"/>
    <p:sldId id="307" r:id="rId4"/>
    <p:sldId id="258" r:id="rId5"/>
    <p:sldId id="309" r:id="rId6"/>
    <p:sldId id="257" r:id="rId7"/>
    <p:sldId id="310" r:id="rId8"/>
    <p:sldId id="260" r:id="rId9"/>
    <p:sldId id="305" r:id="rId10"/>
    <p:sldId id="262" r:id="rId11"/>
    <p:sldId id="261" r:id="rId12"/>
    <p:sldId id="304" r:id="rId13"/>
    <p:sldId id="264" r:id="rId14"/>
    <p:sldId id="265" r:id="rId15"/>
    <p:sldId id="275" r:id="rId16"/>
    <p:sldId id="302" r:id="rId17"/>
    <p:sldId id="289" r:id="rId18"/>
    <p:sldId id="300" r:id="rId19"/>
    <p:sldId id="291" r:id="rId20"/>
    <p:sldId id="266" r:id="rId21"/>
    <p:sldId id="267" r:id="rId22"/>
    <p:sldId id="268" r:id="rId23"/>
    <p:sldId id="269" r:id="rId24"/>
    <p:sldId id="273" r:id="rId25"/>
    <p:sldId id="270" r:id="rId26"/>
    <p:sldId id="286" r:id="rId27"/>
    <p:sldId id="271" r:id="rId28"/>
    <p:sldId id="272" r:id="rId29"/>
    <p:sldId id="287" r:id="rId30"/>
    <p:sldId id="288" r:id="rId31"/>
    <p:sldId id="298" r:id="rId32"/>
    <p:sldId id="301" r:id="rId33"/>
    <p:sldId id="274" r:id="rId34"/>
    <p:sldId id="276" r:id="rId35"/>
    <p:sldId id="277" r:id="rId36"/>
    <p:sldId id="278" r:id="rId37"/>
    <p:sldId id="279" r:id="rId38"/>
    <p:sldId id="281" r:id="rId39"/>
    <p:sldId id="280" r:id="rId40"/>
    <p:sldId id="282" r:id="rId41"/>
    <p:sldId id="283" r:id="rId42"/>
    <p:sldId id="284" r:id="rId43"/>
    <p:sldId id="303" r:id="rId44"/>
    <p:sldId id="285" r:id="rId45"/>
    <p:sldId id="290" r:id="rId46"/>
    <p:sldId id="292" r:id="rId47"/>
    <p:sldId id="293" r:id="rId48"/>
    <p:sldId id="294" r:id="rId49"/>
    <p:sldId id="295" r:id="rId50"/>
    <p:sldId id="296" r:id="rId51"/>
    <p:sldId id="297" r:id="rId52"/>
  </p:sldIdLst>
  <p:sldSz cx="9144000" cy="6858000" type="screen4x3"/>
  <p:notesSz cx="7086600" cy="85582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581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7933C48-CB9A-47C7-90FC-ED3D6A4FE5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860" cy="429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E6DC7-FBB1-47DB-8E65-574B45C4A3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14100" y="0"/>
            <a:ext cx="3070860" cy="42939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66982-D0F6-46DB-AAF4-E0E15F491834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4EC31-A260-4AEF-9B40-64363C0FF5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128817"/>
            <a:ext cx="3070860" cy="429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32EF0E-1517-4840-9334-2BF9790267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14100" y="8128817"/>
            <a:ext cx="3070860" cy="429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6647A-D395-4DF5-9983-E7458D242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11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1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7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3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6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4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86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9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40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83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6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3B812-4940-428A-975D-9C67563E9A1F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1301C-649B-402A-8FAA-FC8BF4522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8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1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4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1"/>
            <a:ext cx="7772400" cy="18288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3600" dirty="0"/>
              <a:t>Core Eudicots (Core </a:t>
            </a:r>
            <a:r>
              <a:rPr lang="en-US" sz="3600" dirty="0" err="1"/>
              <a:t>Tricolpates</a:t>
            </a:r>
            <a:r>
              <a:rPr lang="en-US" sz="3600" dirty="0"/>
              <a:t>) </a:t>
            </a:r>
            <a:r>
              <a:rPr lang="en-US" sz="3600" dirty="0" err="1"/>
              <a:t>Superasterids</a:t>
            </a:r>
            <a:br>
              <a:rPr lang="en-US" sz="3600" dirty="0"/>
            </a:br>
            <a:r>
              <a:rPr lang="en-US" dirty="0" err="1"/>
              <a:t>Caryophyllales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Judd et al pp. 442-461</a:t>
            </a:r>
          </a:p>
        </p:txBody>
      </p:sp>
    </p:spTree>
    <p:extLst>
      <p:ext uri="{BB962C8B-B14F-4D97-AF65-F5344CB8AC3E}">
        <p14:creationId xmlns:p14="http://schemas.microsoft.com/office/powerpoint/2010/main" val="4064121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BA405A34-0806-4885-B0BB-A298E4B32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2515124"/>
            <a:ext cx="3467100" cy="340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480356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Betalains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-3403639"/>
            <a:ext cx="4572000" cy="1366527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0" y="-3403639"/>
            <a:ext cx="3810000" cy="13665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799"/>
            <a:ext cx="3766763" cy="2681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4724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Anthocyanins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8150" y="393865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Two Large Classes of Plant Pigments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7975" y="650454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u="sng" dirty="0"/>
              <a:t>Plants have one or the other, not both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5172901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 in </a:t>
            </a:r>
            <a:r>
              <a:rPr lang="en-US" sz="1400" dirty="0" err="1"/>
              <a:t>Caryophyllaceae</a:t>
            </a:r>
            <a:r>
              <a:rPr lang="en-US" sz="1400" dirty="0"/>
              <a:t> and most other </a:t>
            </a:r>
            <a:r>
              <a:rPr lang="en-US" sz="1400" dirty="0" err="1"/>
              <a:t>eudicots</a:t>
            </a:r>
            <a:r>
              <a:rPr lang="en-US" sz="1400" dirty="0"/>
              <a:t>;  flavonoids, antioxidant, nature’s sunscreen.  Blue, purple, red.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1300" y="14133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Imparts a red or yellow color to plant stems and leaves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BD9E8F-723F-4904-A505-7AB2773B6489}"/>
              </a:ext>
            </a:extLst>
          </p:cNvPr>
          <p:cNvSpPr txBox="1"/>
          <p:nvPr/>
        </p:nvSpPr>
        <p:spPr>
          <a:xfrm>
            <a:off x="152400" y="12192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Basic flavonoid structure= 2 aromatic rings connected by 3-carbon bridge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9226E1-4AF1-42B6-992D-67475203B42C}"/>
              </a:ext>
            </a:extLst>
          </p:cNvPr>
          <p:cNvSpPr/>
          <p:nvPr/>
        </p:nvSpPr>
        <p:spPr>
          <a:xfrm>
            <a:off x="1795660" y="3125755"/>
            <a:ext cx="630309" cy="979714"/>
          </a:xfrm>
          <a:custGeom>
            <a:avLst/>
            <a:gdLst>
              <a:gd name="connsiteX0" fmla="*/ 518332 w 630309"/>
              <a:gd name="connsiteY0" fmla="*/ 65314 h 979714"/>
              <a:gd name="connsiteX1" fmla="*/ 481009 w 630309"/>
              <a:gd name="connsiteY1" fmla="*/ 139959 h 979714"/>
              <a:gd name="connsiteX2" fmla="*/ 453018 w 630309"/>
              <a:gd name="connsiteY2" fmla="*/ 223935 h 979714"/>
              <a:gd name="connsiteX3" fmla="*/ 425026 w 630309"/>
              <a:gd name="connsiteY3" fmla="*/ 345233 h 979714"/>
              <a:gd name="connsiteX4" fmla="*/ 406364 w 630309"/>
              <a:gd name="connsiteY4" fmla="*/ 373225 h 979714"/>
              <a:gd name="connsiteX5" fmla="*/ 387703 w 630309"/>
              <a:gd name="connsiteY5" fmla="*/ 419878 h 979714"/>
              <a:gd name="connsiteX6" fmla="*/ 369042 w 630309"/>
              <a:gd name="connsiteY6" fmla="*/ 447869 h 979714"/>
              <a:gd name="connsiteX7" fmla="*/ 331720 w 630309"/>
              <a:gd name="connsiteY7" fmla="*/ 513184 h 979714"/>
              <a:gd name="connsiteX8" fmla="*/ 285067 w 630309"/>
              <a:gd name="connsiteY8" fmla="*/ 559837 h 979714"/>
              <a:gd name="connsiteX9" fmla="*/ 238413 w 630309"/>
              <a:gd name="connsiteY9" fmla="*/ 597159 h 979714"/>
              <a:gd name="connsiteX10" fmla="*/ 210422 w 630309"/>
              <a:gd name="connsiteY10" fmla="*/ 606490 h 979714"/>
              <a:gd name="connsiteX11" fmla="*/ 145107 w 630309"/>
              <a:gd name="connsiteY11" fmla="*/ 634482 h 979714"/>
              <a:gd name="connsiteX12" fmla="*/ 117116 w 630309"/>
              <a:gd name="connsiteY12" fmla="*/ 653143 h 979714"/>
              <a:gd name="connsiteX13" fmla="*/ 107785 w 630309"/>
              <a:gd name="connsiteY13" fmla="*/ 681135 h 979714"/>
              <a:gd name="connsiteX14" fmla="*/ 70462 w 630309"/>
              <a:gd name="connsiteY14" fmla="*/ 690465 h 979714"/>
              <a:gd name="connsiteX15" fmla="*/ 14479 w 630309"/>
              <a:gd name="connsiteY15" fmla="*/ 746449 h 979714"/>
              <a:gd name="connsiteX16" fmla="*/ 5148 w 630309"/>
              <a:gd name="connsiteY16" fmla="*/ 783772 h 979714"/>
              <a:gd name="connsiteX17" fmla="*/ 33140 w 630309"/>
              <a:gd name="connsiteY17" fmla="*/ 951723 h 979714"/>
              <a:gd name="connsiteX18" fmla="*/ 79793 w 630309"/>
              <a:gd name="connsiteY18" fmla="*/ 970384 h 979714"/>
              <a:gd name="connsiteX19" fmla="*/ 135777 w 630309"/>
              <a:gd name="connsiteY19" fmla="*/ 979714 h 979714"/>
              <a:gd name="connsiteX20" fmla="*/ 285067 w 630309"/>
              <a:gd name="connsiteY20" fmla="*/ 970384 h 979714"/>
              <a:gd name="connsiteX21" fmla="*/ 322389 w 630309"/>
              <a:gd name="connsiteY21" fmla="*/ 933061 h 979714"/>
              <a:gd name="connsiteX22" fmla="*/ 387703 w 630309"/>
              <a:gd name="connsiteY22" fmla="*/ 895739 h 979714"/>
              <a:gd name="connsiteX23" fmla="*/ 453018 w 630309"/>
              <a:gd name="connsiteY23" fmla="*/ 821094 h 979714"/>
              <a:gd name="connsiteX24" fmla="*/ 481009 w 630309"/>
              <a:gd name="connsiteY24" fmla="*/ 793102 h 979714"/>
              <a:gd name="connsiteX25" fmla="*/ 499671 w 630309"/>
              <a:gd name="connsiteY25" fmla="*/ 774441 h 979714"/>
              <a:gd name="connsiteX26" fmla="*/ 546324 w 630309"/>
              <a:gd name="connsiteY26" fmla="*/ 718457 h 979714"/>
              <a:gd name="connsiteX27" fmla="*/ 564985 w 630309"/>
              <a:gd name="connsiteY27" fmla="*/ 662474 h 979714"/>
              <a:gd name="connsiteX28" fmla="*/ 574316 w 630309"/>
              <a:gd name="connsiteY28" fmla="*/ 634482 h 979714"/>
              <a:gd name="connsiteX29" fmla="*/ 620969 w 630309"/>
              <a:gd name="connsiteY29" fmla="*/ 550506 h 979714"/>
              <a:gd name="connsiteX30" fmla="*/ 611638 w 630309"/>
              <a:gd name="connsiteY30" fmla="*/ 18661 h 979714"/>
              <a:gd name="connsiteX31" fmla="*/ 583646 w 630309"/>
              <a:gd name="connsiteY31" fmla="*/ 0 h 979714"/>
              <a:gd name="connsiteX32" fmla="*/ 527662 w 630309"/>
              <a:gd name="connsiteY32" fmla="*/ 46653 h 979714"/>
              <a:gd name="connsiteX33" fmla="*/ 518332 w 630309"/>
              <a:gd name="connsiteY33" fmla="*/ 65314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309" h="979714">
                <a:moveTo>
                  <a:pt x="518332" y="65314"/>
                </a:moveTo>
                <a:cubicBezTo>
                  <a:pt x="510557" y="80865"/>
                  <a:pt x="490995" y="113995"/>
                  <a:pt x="481009" y="139959"/>
                </a:cubicBezTo>
                <a:cubicBezTo>
                  <a:pt x="420710" y="296736"/>
                  <a:pt x="521082" y="87803"/>
                  <a:pt x="453018" y="223935"/>
                </a:cubicBezTo>
                <a:cubicBezTo>
                  <a:pt x="448717" y="254044"/>
                  <a:pt x="443655" y="317291"/>
                  <a:pt x="425026" y="345233"/>
                </a:cubicBezTo>
                <a:cubicBezTo>
                  <a:pt x="418805" y="354564"/>
                  <a:pt x="411379" y="363195"/>
                  <a:pt x="406364" y="373225"/>
                </a:cubicBezTo>
                <a:cubicBezTo>
                  <a:pt x="398874" y="388206"/>
                  <a:pt x="395193" y="404897"/>
                  <a:pt x="387703" y="419878"/>
                </a:cubicBezTo>
                <a:cubicBezTo>
                  <a:pt x="382688" y="429908"/>
                  <a:pt x="374606" y="438133"/>
                  <a:pt x="369042" y="447869"/>
                </a:cubicBezTo>
                <a:cubicBezTo>
                  <a:pt x="354861" y="472685"/>
                  <a:pt x="350441" y="491788"/>
                  <a:pt x="331720" y="513184"/>
                </a:cubicBezTo>
                <a:cubicBezTo>
                  <a:pt x="317238" y="529735"/>
                  <a:pt x="300618" y="544286"/>
                  <a:pt x="285067" y="559837"/>
                </a:cubicBezTo>
                <a:cubicBezTo>
                  <a:pt x="267710" y="577193"/>
                  <a:pt x="261952" y="585389"/>
                  <a:pt x="238413" y="597159"/>
                </a:cubicBezTo>
                <a:cubicBezTo>
                  <a:pt x="229616" y="601557"/>
                  <a:pt x="219219" y="602092"/>
                  <a:pt x="210422" y="606490"/>
                </a:cubicBezTo>
                <a:cubicBezTo>
                  <a:pt x="145988" y="638707"/>
                  <a:pt x="222780" y="615063"/>
                  <a:pt x="145107" y="634482"/>
                </a:cubicBezTo>
                <a:cubicBezTo>
                  <a:pt x="135777" y="640702"/>
                  <a:pt x="124121" y="644387"/>
                  <a:pt x="117116" y="653143"/>
                </a:cubicBezTo>
                <a:cubicBezTo>
                  <a:pt x="110972" y="660823"/>
                  <a:pt x="115465" y="674991"/>
                  <a:pt x="107785" y="681135"/>
                </a:cubicBezTo>
                <a:cubicBezTo>
                  <a:pt x="97771" y="689146"/>
                  <a:pt x="82903" y="687355"/>
                  <a:pt x="70462" y="690465"/>
                </a:cubicBezTo>
                <a:cubicBezTo>
                  <a:pt x="44084" y="710249"/>
                  <a:pt x="27405" y="716289"/>
                  <a:pt x="14479" y="746449"/>
                </a:cubicBezTo>
                <a:cubicBezTo>
                  <a:pt x="9427" y="758236"/>
                  <a:pt x="8258" y="771331"/>
                  <a:pt x="5148" y="783772"/>
                </a:cubicBezTo>
                <a:cubicBezTo>
                  <a:pt x="6538" y="806011"/>
                  <a:pt x="-19279" y="921769"/>
                  <a:pt x="33140" y="951723"/>
                </a:cubicBezTo>
                <a:cubicBezTo>
                  <a:pt x="47682" y="960033"/>
                  <a:pt x="63634" y="965977"/>
                  <a:pt x="79793" y="970384"/>
                </a:cubicBezTo>
                <a:cubicBezTo>
                  <a:pt x="98045" y="975362"/>
                  <a:pt x="117116" y="976604"/>
                  <a:pt x="135777" y="979714"/>
                </a:cubicBezTo>
                <a:cubicBezTo>
                  <a:pt x="185540" y="976604"/>
                  <a:pt x="236695" y="982477"/>
                  <a:pt x="285067" y="970384"/>
                </a:cubicBezTo>
                <a:cubicBezTo>
                  <a:pt x="302136" y="966117"/>
                  <a:pt x="309031" y="944511"/>
                  <a:pt x="322389" y="933061"/>
                </a:cubicBezTo>
                <a:cubicBezTo>
                  <a:pt x="340851" y="917236"/>
                  <a:pt x="366526" y="906328"/>
                  <a:pt x="387703" y="895739"/>
                </a:cubicBezTo>
                <a:cubicBezTo>
                  <a:pt x="418564" y="849446"/>
                  <a:pt x="398432" y="875680"/>
                  <a:pt x="453018" y="821094"/>
                </a:cubicBezTo>
                <a:lnTo>
                  <a:pt x="481009" y="793102"/>
                </a:lnTo>
                <a:cubicBezTo>
                  <a:pt x="487230" y="786881"/>
                  <a:pt x="494393" y="781479"/>
                  <a:pt x="499671" y="774441"/>
                </a:cubicBezTo>
                <a:cubicBezTo>
                  <a:pt x="532940" y="730080"/>
                  <a:pt x="516665" y="748114"/>
                  <a:pt x="546324" y="718457"/>
                </a:cubicBezTo>
                <a:lnTo>
                  <a:pt x="564985" y="662474"/>
                </a:lnTo>
                <a:cubicBezTo>
                  <a:pt x="568095" y="653143"/>
                  <a:pt x="568860" y="642666"/>
                  <a:pt x="574316" y="634482"/>
                </a:cubicBezTo>
                <a:cubicBezTo>
                  <a:pt x="617094" y="570314"/>
                  <a:pt x="604545" y="599775"/>
                  <a:pt x="620969" y="550506"/>
                </a:cubicBezTo>
                <a:cubicBezTo>
                  <a:pt x="626289" y="380258"/>
                  <a:pt x="643289" y="189579"/>
                  <a:pt x="611638" y="18661"/>
                </a:cubicBezTo>
                <a:cubicBezTo>
                  <a:pt x="609596" y="7634"/>
                  <a:pt x="592977" y="6220"/>
                  <a:pt x="583646" y="0"/>
                </a:cubicBezTo>
                <a:cubicBezTo>
                  <a:pt x="546261" y="12462"/>
                  <a:pt x="553082" y="4287"/>
                  <a:pt x="527662" y="46653"/>
                </a:cubicBezTo>
                <a:cubicBezTo>
                  <a:pt x="526062" y="49320"/>
                  <a:pt x="526107" y="49763"/>
                  <a:pt x="518332" y="65314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475AA7-3714-4711-BBB9-CDDF16D9AB2B}"/>
              </a:ext>
            </a:extLst>
          </p:cNvPr>
          <p:cNvCxnSpPr>
            <a:stCxn id="12" idx="2"/>
          </p:cNvCxnSpPr>
          <p:nvPr/>
        </p:nvCxnSpPr>
        <p:spPr>
          <a:xfrm>
            <a:off x="1371600" y="2419529"/>
            <a:ext cx="914400" cy="6284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EC7FAEB-5CEC-4BAE-A205-6B01E15A2332}"/>
              </a:ext>
            </a:extLst>
          </p:cNvPr>
          <p:cNvCxnSpPr/>
          <p:nvPr/>
        </p:nvCxnSpPr>
        <p:spPr>
          <a:xfrm>
            <a:off x="2286000" y="1676400"/>
            <a:ext cx="457200" cy="743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1BDFEA8-8DB9-41AE-B052-60503402FF9A}"/>
              </a:ext>
            </a:extLst>
          </p:cNvPr>
          <p:cNvCxnSpPr/>
          <p:nvPr/>
        </p:nvCxnSpPr>
        <p:spPr>
          <a:xfrm flipH="1">
            <a:off x="914400" y="1752600"/>
            <a:ext cx="457200" cy="1295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05350" y="5141913"/>
            <a:ext cx="1752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As in the rest of the </a:t>
            </a:r>
            <a:r>
              <a:rPr lang="en-US" sz="1400" dirty="0" err="1"/>
              <a:t>Caryophyllineae</a:t>
            </a:r>
            <a:r>
              <a:rPr lang="en-US" sz="1400" dirty="0"/>
              <a:t>, not flavonoid.  It’s a plant alkaloid– synthesized from tyrosine. 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768A438-0A54-496B-BF63-7142C791E59E}"/>
              </a:ext>
            </a:extLst>
          </p:cNvPr>
          <p:cNvSpPr/>
          <p:nvPr/>
        </p:nvSpPr>
        <p:spPr>
          <a:xfrm>
            <a:off x="7391400" y="5120169"/>
            <a:ext cx="16383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37EB07F8-BF16-4E2E-A6E1-DC14C4D08001}"/>
              </a:ext>
            </a:extLst>
          </p:cNvPr>
          <p:cNvCxnSpPr/>
          <p:nvPr/>
        </p:nvCxnSpPr>
        <p:spPr>
          <a:xfrm flipV="1">
            <a:off x="5638800" y="6127008"/>
            <a:ext cx="2209800" cy="21544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373D1ED-43AE-4F41-8D23-4AEE07E1ABAE}"/>
              </a:ext>
            </a:extLst>
          </p:cNvPr>
          <p:cNvSpPr txBox="1"/>
          <p:nvPr/>
        </p:nvSpPr>
        <p:spPr>
          <a:xfrm>
            <a:off x="4273819" y="3606941"/>
            <a:ext cx="718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OR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A44EF1-C260-47FB-8A13-07FB86949F83}"/>
              </a:ext>
            </a:extLst>
          </p:cNvPr>
          <p:cNvCxnSpPr>
            <a:cxnSpLocks/>
          </p:cNvCxnSpPr>
          <p:nvPr/>
        </p:nvCxnSpPr>
        <p:spPr>
          <a:xfrm>
            <a:off x="4583531" y="1101751"/>
            <a:ext cx="28950" cy="2403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181A9D4-3032-48BE-9C4C-B061E1EECFE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633201" y="4191716"/>
            <a:ext cx="14999" cy="22724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87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274427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209800"/>
            <a:ext cx="2744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Echinocereus</a:t>
            </a:r>
            <a:r>
              <a:rPr lang="en-US" dirty="0"/>
              <a:t> </a:t>
            </a:r>
            <a:r>
              <a:rPr lang="en-US" dirty="0" err="1"/>
              <a:t>coccineus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Cactaceae</a:t>
            </a:r>
            <a:r>
              <a:rPr lang="en-US" dirty="0"/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9260"/>
            <a:ext cx="2326680" cy="206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2394466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Allionia</a:t>
            </a:r>
            <a:r>
              <a:rPr lang="en-US" dirty="0"/>
              <a:t> </a:t>
            </a:r>
            <a:r>
              <a:rPr lang="en-US" dirty="0" err="1"/>
              <a:t>incarnata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Nyctaginaceae</a:t>
            </a:r>
            <a:r>
              <a:rPr lang="en-US" dirty="0"/>
              <a:t>)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5355"/>
            <a:ext cx="3321142" cy="221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9671" y="2398585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Phemeranthus</a:t>
            </a:r>
            <a:r>
              <a:rPr lang="en-US" dirty="0"/>
              <a:t> </a:t>
            </a:r>
            <a:r>
              <a:rPr lang="en-US" dirty="0" err="1"/>
              <a:t>humilis</a:t>
            </a:r>
            <a:endParaRPr lang="en-US" dirty="0"/>
          </a:p>
          <a:p>
            <a:r>
              <a:rPr lang="en-US" dirty="0"/>
              <a:t>(“</a:t>
            </a:r>
            <a:r>
              <a:rPr lang="en-US" dirty="0" err="1"/>
              <a:t>Portulacaceae</a:t>
            </a:r>
            <a:r>
              <a:rPr lang="en-US" dirty="0"/>
              <a:t>”)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41368"/>
            <a:ext cx="3061543" cy="204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54864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Gomphrena</a:t>
            </a:r>
            <a:r>
              <a:rPr lang="en-US" dirty="0"/>
              <a:t> </a:t>
            </a:r>
            <a:r>
              <a:rPr lang="en-US" dirty="0" err="1"/>
              <a:t>caespitosa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Amaranthaceae</a:t>
            </a:r>
            <a:r>
              <a:rPr lang="en-US" dirty="0"/>
              <a:t>)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749" y="3662969"/>
            <a:ext cx="3290429" cy="21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2748" y="6248400"/>
            <a:ext cx="3290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Silene</a:t>
            </a:r>
            <a:r>
              <a:rPr lang="en-US" dirty="0"/>
              <a:t> </a:t>
            </a:r>
            <a:r>
              <a:rPr lang="en-US" dirty="0" err="1"/>
              <a:t>laciniata</a:t>
            </a:r>
            <a:r>
              <a:rPr lang="en-US" dirty="0"/>
              <a:t> (</a:t>
            </a:r>
            <a:r>
              <a:rPr lang="en-US" dirty="0" err="1"/>
              <a:t>Caryophyllaceae</a:t>
            </a:r>
            <a:r>
              <a:rPr lang="en-US" dirty="0"/>
              <a:t>)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343046"/>
            <a:ext cx="1911442" cy="286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23146" y="6248400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Persicaria</a:t>
            </a:r>
            <a:r>
              <a:rPr lang="en-US" dirty="0"/>
              <a:t> </a:t>
            </a:r>
            <a:r>
              <a:rPr lang="en-US" dirty="0" err="1"/>
              <a:t>amphibia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Polygonaceae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9434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Simmondsiaceae</a:t>
            </a:r>
            <a:r>
              <a:rPr lang="en-US" dirty="0"/>
              <a:t>:  </a:t>
            </a:r>
            <a:r>
              <a:rPr lang="en-US" dirty="0" err="1"/>
              <a:t>Simmondsia</a:t>
            </a:r>
            <a:r>
              <a:rPr lang="en-US" dirty="0"/>
              <a:t> </a:t>
            </a:r>
            <a:r>
              <a:rPr lang="en-US" dirty="0" err="1"/>
              <a:t>chinensis</a:t>
            </a:r>
            <a:r>
              <a:rPr lang="en-US" dirty="0"/>
              <a:t>   (Jojoba)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6472645" cy="4313410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4780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124200"/>
            <a:ext cx="2286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00600"/>
            <a:ext cx="22860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14060"/>
            <a:ext cx="10477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62484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Jojoba shampoo, oil also used in cosmetics</a:t>
            </a:r>
          </a:p>
        </p:txBody>
      </p:sp>
    </p:spTree>
    <p:extLst>
      <p:ext uri="{BB962C8B-B14F-4D97-AF65-F5344CB8AC3E}">
        <p14:creationId xmlns:p14="http://schemas.microsoft.com/office/powerpoint/2010/main" val="381060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br>
              <a:rPr lang="en-US" dirty="0"/>
            </a:br>
            <a:r>
              <a:rPr lang="en-US" dirty="0" err="1"/>
              <a:t>Opuntia</a:t>
            </a:r>
            <a:r>
              <a:rPr lang="en-US" dirty="0"/>
              <a:t> </a:t>
            </a:r>
            <a:r>
              <a:rPr lang="en-US" dirty="0" err="1"/>
              <a:t>phaeacantha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46256AB-AE3C-422D-989E-56868C17A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184737"/>
            <a:ext cx="1828800" cy="24384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3" y="1676400"/>
            <a:ext cx="4133109" cy="309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1066800" y="3962400"/>
            <a:ext cx="533400" cy="167640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5800" y="5638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tepals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A7C45-9F4F-4E5B-98C0-E40BC18217B4}"/>
              </a:ext>
            </a:extLst>
          </p:cNvPr>
          <p:cNvSpPr txBox="1"/>
          <p:nvPr/>
        </p:nvSpPr>
        <p:spPr>
          <a:xfrm>
            <a:off x="5334000" y="4623137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Cacti are found in their native environment only in the </a:t>
            </a:r>
            <a:r>
              <a:rPr lang="en-US" dirty="0">
                <a:solidFill>
                  <a:srgbClr val="FF0000"/>
                </a:solidFill>
              </a:rPr>
              <a:t>New World</a:t>
            </a:r>
            <a:r>
              <a:rPr lang="en-US" dirty="0"/>
              <a:t>, with ONE exception– the genus </a:t>
            </a:r>
            <a:r>
              <a:rPr lang="en-US" dirty="0" err="1"/>
              <a:t>Rhipsalis</a:t>
            </a:r>
            <a:r>
              <a:rPr lang="en-US" dirty="0"/>
              <a:t>.  It is an epiphytic plant, native to South America, but also is found in Africa and Madagascar.</a:t>
            </a:r>
          </a:p>
        </p:txBody>
      </p:sp>
    </p:spTree>
    <p:extLst>
      <p:ext uri="{BB962C8B-B14F-4D97-AF65-F5344CB8AC3E}">
        <p14:creationId xmlns:p14="http://schemas.microsoft.com/office/powerpoint/2010/main" val="3935158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r>
              <a:rPr lang="en-US" dirty="0"/>
              <a:t>:  </a:t>
            </a:r>
            <a:r>
              <a:rPr lang="en-US" dirty="0" err="1"/>
              <a:t>Opuntia</a:t>
            </a:r>
            <a:r>
              <a:rPr lang="en-US" dirty="0"/>
              <a:t> </a:t>
            </a:r>
            <a:r>
              <a:rPr lang="en-US" dirty="0" err="1"/>
              <a:t>phaeacantha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543800" cy="502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268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600837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night with stomata open, CO2 is taken up into malate and stored  in vacuoles.  During the day, stomata are closed and the Calvin Cycle proceeds.  </a:t>
            </a:r>
          </a:p>
        </p:txBody>
      </p:sp>
    </p:spTree>
    <p:extLst>
      <p:ext uri="{BB962C8B-B14F-4D97-AF65-F5344CB8AC3E}">
        <p14:creationId xmlns:p14="http://schemas.microsoft.com/office/powerpoint/2010/main" val="3123203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Adaptations for Life in Arid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0"/>
            <a:ext cx="8229600" cy="3124200"/>
          </a:xfrm>
        </p:spPr>
        <p:txBody>
          <a:bodyPr/>
          <a:lstStyle/>
          <a:p>
            <a:r>
              <a:rPr lang="en-US" dirty="0"/>
              <a:t>Wide spreading shallow root system, sometimes also with a deep taproot</a:t>
            </a:r>
          </a:p>
          <a:p>
            <a:r>
              <a:rPr lang="en-US" dirty="0"/>
              <a:t>Stems with thick cuticle</a:t>
            </a:r>
          </a:p>
          <a:p>
            <a:r>
              <a:rPr lang="en-US" dirty="0"/>
              <a:t>Epidermis with </a:t>
            </a:r>
            <a:r>
              <a:rPr lang="en-US"/>
              <a:t>sunken stomata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79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Thorns, Spines, and Prickles</a:t>
            </a: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type="body" idx="1"/>
          </p:nvPr>
        </p:nvGraphicFramePr>
        <p:xfrm>
          <a:off x="685800" y="2516188"/>
          <a:ext cx="7772400" cy="304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9" name="Image Document" r:id="rId3" imgW="2676600" imgH="1047600" progId="Imaging.Document">
                  <p:embed/>
                </p:oleObj>
              </mc:Choice>
              <mc:Fallback>
                <p:oleObj name="Image Document" r:id="rId3" imgW="2676600" imgH="1047600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16188"/>
                        <a:ext cx="7772400" cy="304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9600" y="56388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Thorns are modified branches or stems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4200" y="563880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Spines are modified leaves or stipules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4200" y="5486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Prickles are epidermal outgrowths like hairs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048000" y="3733800"/>
            <a:ext cx="304800" cy="26759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924300" y="4267201"/>
            <a:ext cx="1562100" cy="24383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048000" y="6409730"/>
            <a:ext cx="15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516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Cactus Spines– a special case.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66294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524000"/>
            <a:ext cx="1752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Cactus spines arise in the early deciduous leaf axil in an area termed the areole.  However</a:t>
            </a:r>
            <a:r>
              <a:rPr lang="en-US"/>
              <a:t>, they are </a:t>
            </a:r>
            <a:r>
              <a:rPr lang="en-US" dirty="0"/>
              <a:t>homologous to bud scales rather than to stems and so are not modified stems but rather modified leaves (spines.)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1722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Cactus leaves</a:t>
            </a:r>
          </a:p>
          <a:p>
            <a:r>
              <a:rPr lang="en-US" dirty="0"/>
              <a:t>(</a:t>
            </a:r>
            <a:r>
              <a:rPr lang="en-US" dirty="0" err="1"/>
              <a:t>caducous</a:t>
            </a:r>
            <a:r>
              <a:rPr lang="en-US" dirty="0"/>
              <a:t>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676400" y="4010025"/>
            <a:ext cx="3733800" cy="216217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406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Cactus </a:t>
            </a:r>
          </a:p>
        </p:txBody>
      </p:sp>
      <p:graphicFrame>
        <p:nvGraphicFramePr>
          <p:cNvPr id="2050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914400" y="1676400"/>
          <a:ext cx="520382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3" name="Image Document" r:id="rId3" imgW="2048040" imgH="1619280" progId="Imaging.Document">
                  <p:embed/>
                </p:oleObj>
              </mc:Choice>
              <mc:Fallback>
                <p:oleObj name="Image Document" r:id="rId3" imgW="2048040" imgH="1619280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676400"/>
                        <a:ext cx="520382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629400" y="2971800"/>
            <a:ext cx="17526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dirty="0"/>
              <a:t>Areole</a:t>
            </a:r>
          </a:p>
          <a:p>
            <a:pPr eaLnBrk="1" hangingPunct="1"/>
            <a:r>
              <a:rPr lang="en-US" sz="3600" b="1" dirty="0"/>
              <a:t>Spine</a:t>
            </a:r>
          </a:p>
          <a:p>
            <a:pPr eaLnBrk="1" hangingPunct="1"/>
            <a:r>
              <a:rPr lang="en-US" sz="3600" b="1" dirty="0" err="1"/>
              <a:t>Glochid</a:t>
            </a:r>
            <a:endParaRPr lang="en-US" sz="3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324600" y="152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Areole= spiny short shoot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37465" y="1676400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Glochids</a:t>
            </a:r>
            <a:r>
              <a:rPr lang="en-US" dirty="0"/>
              <a:t> are  small, easily detachable irritating hairs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37465" y="798731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Spine= modified leaf, bud scale in this case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172200" y="5105400"/>
            <a:ext cx="838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62800" y="5486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long shoot.</a:t>
            </a:r>
          </a:p>
        </p:txBody>
      </p:sp>
    </p:spTree>
    <p:extLst>
      <p:ext uri="{BB962C8B-B14F-4D97-AF65-F5344CB8AC3E}">
        <p14:creationId xmlns:p14="http://schemas.microsoft.com/office/powerpoint/2010/main" val="2579866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7638"/>
            <a:ext cx="4419600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444B0B-DB0F-4A2C-BBA8-26507E51DEAA}"/>
              </a:ext>
            </a:extLst>
          </p:cNvPr>
          <p:cNvCxnSpPr>
            <a:cxnSpLocks/>
          </p:cNvCxnSpPr>
          <p:nvPr/>
        </p:nvCxnSpPr>
        <p:spPr>
          <a:xfrm flipH="1">
            <a:off x="5715000" y="2980191"/>
            <a:ext cx="1905000" cy="15918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6BF60FE-B5D8-4D14-879C-F274B0EDF45F}"/>
              </a:ext>
            </a:extLst>
          </p:cNvPr>
          <p:cNvSpPr txBox="1"/>
          <p:nvPr/>
        </p:nvSpPr>
        <p:spPr>
          <a:xfrm>
            <a:off x="6781800" y="2611475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Now in </a:t>
            </a:r>
            <a:r>
              <a:rPr lang="en-US" sz="1600" dirty="0" err="1"/>
              <a:t>Solanales</a:t>
            </a:r>
            <a:endParaRPr lang="en-US" sz="16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C70810-A3AC-4E76-8F57-BF15CB0E0F60}"/>
              </a:ext>
            </a:extLst>
          </p:cNvPr>
          <p:cNvCxnSpPr>
            <a:endCxn id="6" idx="1"/>
          </p:cNvCxnSpPr>
          <p:nvPr/>
        </p:nvCxnSpPr>
        <p:spPr>
          <a:xfrm flipV="1">
            <a:off x="6172200" y="2780752"/>
            <a:ext cx="609600" cy="199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8520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r>
              <a:rPr lang="en-US" dirty="0"/>
              <a:t>:  </a:t>
            </a:r>
            <a:r>
              <a:rPr lang="en-US" dirty="0" err="1"/>
              <a:t>Opuntia</a:t>
            </a:r>
            <a:r>
              <a:rPr lang="en-US" dirty="0"/>
              <a:t> </a:t>
            </a:r>
            <a:r>
              <a:rPr lang="en-US" dirty="0" err="1"/>
              <a:t>phaeacantha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934200" cy="462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860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r>
              <a:rPr lang="en-US" dirty="0"/>
              <a:t>:  </a:t>
            </a:r>
            <a:r>
              <a:rPr lang="en-US" dirty="0" err="1"/>
              <a:t>Opuntia</a:t>
            </a:r>
            <a:r>
              <a:rPr lang="en-US" dirty="0"/>
              <a:t> </a:t>
            </a:r>
            <a:r>
              <a:rPr lang="en-US" dirty="0" err="1"/>
              <a:t>phaeacantha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68875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595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r>
              <a:rPr lang="en-US" dirty="0"/>
              <a:t>:  </a:t>
            </a:r>
            <a:r>
              <a:rPr lang="en-US" dirty="0" err="1"/>
              <a:t>Opuntia</a:t>
            </a:r>
            <a:r>
              <a:rPr lang="en-US" dirty="0"/>
              <a:t> </a:t>
            </a:r>
            <a:r>
              <a:rPr lang="en-US" dirty="0" err="1"/>
              <a:t>phaeacantha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524000"/>
            <a:ext cx="4953000" cy="391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436096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cross section of a joint shows a thickened "</a:t>
            </a:r>
            <a:r>
              <a:rPr lang="en-US" b="1" dirty="0" err="1"/>
              <a:t>chlorenchyma</a:t>
            </a:r>
            <a:r>
              <a:rPr lang="en-US" b="1" dirty="0"/>
              <a:t>," the dark green layer just under the surface. This layer is about 5 times as thick as in other types of plants (ones with lots of leaves) and is where the chlorophyll containing chloroplasts are most abundantly found</a:t>
            </a:r>
          </a:p>
        </p:txBody>
      </p:sp>
    </p:spTree>
    <p:extLst>
      <p:ext uri="{BB962C8B-B14F-4D97-AF65-F5344CB8AC3E}">
        <p14:creationId xmlns:p14="http://schemas.microsoft.com/office/powerpoint/2010/main" val="4220262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r>
              <a:rPr lang="en-US" dirty="0"/>
              <a:t>:  </a:t>
            </a:r>
            <a:r>
              <a:rPr lang="en-US" dirty="0" err="1"/>
              <a:t>Cylindropuntia</a:t>
            </a:r>
            <a:r>
              <a:rPr lang="en-US" dirty="0"/>
              <a:t> </a:t>
            </a:r>
            <a:r>
              <a:rPr lang="en-US" dirty="0" err="1"/>
              <a:t>spinosior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77546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484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r>
              <a:rPr lang="en-US" dirty="0"/>
              <a:t>:  </a:t>
            </a:r>
            <a:r>
              <a:rPr lang="en-US" dirty="0" err="1"/>
              <a:t>Cylindropuntia</a:t>
            </a:r>
            <a:r>
              <a:rPr lang="en-US" dirty="0"/>
              <a:t> </a:t>
            </a:r>
            <a:r>
              <a:rPr lang="en-US" dirty="0" err="1"/>
              <a:t>spinosior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30178"/>
            <a:ext cx="67818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53400" y="2286000"/>
            <a:ext cx="91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Note the quickly falling, short lived leaves</a:t>
            </a:r>
          </a:p>
        </p:txBody>
      </p:sp>
    </p:spTree>
    <p:extLst>
      <p:ext uri="{BB962C8B-B14F-4D97-AF65-F5344CB8AC3E}">
        <p14:creationId xmlns:p14="http://schemas.microsoft.com/office/powerpoint/2010/main" val="2709021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r>
              <a:rPr lang="en-US" dirty="0"/>
              <a:t>:  </a:t>
            </a:r>
            <a:r>
              <a:rPr lang="en-US" dirty="0" err="1"/>
              <a:t>Cylindropuntia</a:t>
            </a:r>
            <a:r>
              <a:rPr lang="en-US" dirty="0"/>
              <a:t> </a:t>
            </a:r>
            <a:r>
              <a:rPr lang="en-US" dirty="0" err="1"/>
              <a:t>spinosior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63685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Stamens sensitive to touch!</a:t>
            </a:r>
          </a:p>
        </p:txBody>
      </p:sp>
    </p:spTree>
    <p:extLst>
      <p:ext uri="{BB962C8B-B14F-4D97-AF65-F5344CB8AC3E}">
        <p14:creationId xmlns:p14="http://schemas.microsoft.com/office/powerpoint/2010/main" val="1147832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/>
          <p:cNvSpPr txBox="1">
            <a:spLocks noChangeArrowheads="1"/>
          </p:cNvSpPr>
          <p:nvPr/>
        </p:nvSpPr>
        <p:spPr bwMode="auto">
          <a:xfrm>
            <a:off x="2438400" y="228600"/>
            <a:ext cx="386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400" b="1"/>
              <a:t>Cactus Flowers</a:t>
            </a:r>
          </a:p>
        </p:txBody>
      </p:sp>
      <p:pic>
        <p:nvPicPr>
          <p:cNvPr id="35843" name="Picture 8" descr="http://www.cactus-art.biz/note-book/Dictionary/aaa_Dictionary_pictures/Opuntia_flower_longitudinal_se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5410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3352800" y="6172200"/>
            <a:ext cx="1228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b="1" i="1"/>
              <a:t>Opuntia</a:t>
            </a:r>
          </a:p>
        </p:txBody>
      </p:sp>
    </p:spTree>
    <p:extLst>
      <p:ext uri="{BB962C8B-B14F-4D97-AF65-F5344CB8AC3E}">
        <p14:creationId xmlns:p14="http://schemas.microsoft.com/office/powerpoint/2010/main" val="536634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r>
              <a:rPr lang="en-US" dirty="0"/>
              <a:t>:  </a:t>
            </a:r>
            <a:r>
              <a:rPr lang="en-US" dirty="0" err="1"/>
              <a:t>Cylindropuntia</a:t>
            </a:r>
            <a:r>
              <a:rPr lang="en-US" dirty="0"/>
              <a:t> </a:t>
            </a:r>
            <a:r>
              <a:rPr lang="en-US" dirty="0" err="1"/>
              <a:t>spinosior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546748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7364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r>
              <a:rPr lang="en-US" dirty="0"/>
              <a:t>:  </a:t>
            </a:r>
            <a:r>
              <a:rPr lang="en-US" dirty="0" err="1"/>
              <a:t>Cylindropuntia</a:t>
            </a:r>
            <a:r>
              <a:rPr lang="en-US" dirty="0"/>
              <a:t> </a:t>
            </a:r>
            <a:r>
              <a:rPr lang="en-US" dirty="0" err="1"/>
              <a:t>spinosior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0200"/>
            <a:ext cx="6106950" cy="481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9800" y="18288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Fruit is a berry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48400" y="53340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Seeds are girdled (</a:t>
            </a:r>
            <a:r>
              <a:rPr lang="en-US" dirty="0" err="1"/>
              <a:t>arillate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0621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b="1"/>
              <a:t>Cactus “Products”</a:t>
            </a:r>
          </a:p>
        </p:txBody>
      </p:sp>
      <p:pic>
        <p:nvPicPr>
          <p:cNvPr id="30723" name="Picture 1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00400"/>
            <a:ext cx="26860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19200"/>
            <a:ext cx="26050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22209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51054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Cactus are used as food, ornamentals, hallucinogens</a:t>
            </a:r>
          </a:p>
        </p:txBody>
      </p:sp>
    </p:spTree>
    <p:extLst>
      <p:ext uri="{BB962C8B-B14F-4D97-AF65-F5344CB8AC3E}">
        <p14:creationId xmlns:p14="http://schemas.microsoft.com/office/powerpoint/2010/main" val="386398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39" y="2744580"/>
            <a:ext cx="4001521" cy="378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3" y="169496"/>
            <a:ext cx="3972108" cy="325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eeform 9"/>
          <p:cNvSpPr/>
          <p:nvPr/>
        </p:nvSpPr>
        <p:spPr>
          <a:xfrm>
            <a:off x="2319306" y="1136822"/>
            <a:ext cx="3587224" cy="4992129"/>
          </a:xfrm>
          <a:custGeom>
            <a:avLst/>
            <a:gdLst>
              <a:gd name="connsiteX0" fmla="*/ 1993202 w 3587224"/>
              <a:gd name="connsiteY0" fmla="*/ 0 h 4992129"/>
              <a:gd name="connsiteX1" fmla="*/ 2882889 w 3587224"/>
              <a:gd name="connsiteY1" fmla="*/ 580767 h 4992129"/>
              <a:gd name="connsiteX2" fmla="*/ 3764 w 3587224"/>
              <a:gd name="connsiteY2" fmla="*/ 3188043 h 4992129"/>
              <a:gd name="connsiteX3" fmla="*/ 3587224 w 3587224"/>
              <a:gd name="connsiteY3" fmla="*/ 4992129 h 499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7224" h="4992129">
                <a:moveTo>
                  <a:pt x="1993202" y="0"/>
                </a:moveTo>
                <a:cubicBezTo>
                  <a:pt x="2603832" y="24713"/>
                  <a:pt x="3214462" y="49427"/>
                  <a:pt x="2882889" y="580767"/>
                </a:cubicBezTo>
                <a:cubicBezTo>
                  <a:pt x="2551316" y="1112107"/>
                  <a:pt x="-113625" y="2452816"/>
                  <a:pt x="3764" y="3188043"/>
                </a:cubicBezTo>
                <a:cubicBezTo>
                  <a:pt x="121153" y="3923270"/>
                  <a:pt x="1854188" y="4457699"/>
                  <a:pt x="3587224" y="499212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2" name="Straight Connector 11"/>
          <p:cNvCxnSpPr>
            <a:stCxn id="10" idx="3"/>
          </p:cNvCxnSpPr>
          <p:nvPr/>
        </p:nvCxnSpPr>
        <p:spPr>
          <a:xfrm flipH="1" flipV="1">
            <a:off x="5791200" y="6019800"/>
            <a:ext cx="115330" cy="109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3"/>
          </p:cNvCxnSpPr>
          <p:nvPr/>
        </p:nvCxnSpPr>
        <p:spPr>
          <a:xfrm flipH="1">
            <a:off x="5791200" y="6128951"/>
            <a:ext cx="1153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41148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Mosses, Liverworts, Hornworts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24000" y="3352800"/>
            <a:ext cx="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-30892" y="4974969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Algae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04800" y="4638020"/>
            <a:ext cx="0" cy="3369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91200" y="381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Remember the really big picture…</a:t>
            </a:r>
          </a:p>
        </p:txBody>
      </p:sp>
    </p:spTree>
    <p:extLst>
      <p:ext uri="{BB962C8B-B14F-4D97-AF65-F5344CB8AC3E}">
        <p14:creationId xmlns:p14="http://schemas.microsoft.com/office/powerpoint/2010/main" val="3074147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Cactus Hallucinogens</a:t>
            </a:r>
          </a:p>
        </p:txBody>
      </p:sp>
      <p:pic>
        <p:nvPicPr>
          <p:cNvPr id="31747" name="Picture 102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981200"/>
            <a:ext cx="5259388" cy="4114800"/>
          </a:xfrm>
          <a:noFill/>
        </p:spPr>
      </p:pic>
      <p:sp>
        <p:nvSpPr>
          <p:cNvPr id="2" name="TextBox 1"/>
          <p:cNvSpPr txBox="1"/>
          <p:nvPr/>
        </p:nvSpPr>
        <p:spPr>
          <a:xfrm>
            <a:off x="152400" y="2819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Peyote</a:t>
            </a:r>
          </a:p>
        </p:txBody>
      </p:sp>
    </p:spTree>
    <p:extLst>
      <p:ext uri="{BB962C8B-B14F-4D97-AF65-F5344CB8AC3E}">
        <p14:creationId xmlns:p14="http://schemas.microsoft.com/office/powerpoint/2010/main" val="125106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Touch Sensitive Stamens:  </a:t>
            </a:r>
            <a:r>
              <a:rPr lang="en-US" dirty="0" err="1"/>
              <a:t>Lophophora</a:t>
            </a:r>
            <a:r>
              <a:rPr lang="en-US" dirty="0"/>
              <a:t> and </a:t>
            </a:r>
            <a:r>
              <a:rPr lang="en-US" dirty="0" err="1"/>
              <a:t>Cylindropuntia</a:t>
            </a:r>
            <a:r>
              <a:rPr lang="en-US" dirty="0"/>
              <a:t>, &amp; other cacti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Play video file</a:t>
            </a:r>
          </a:p>
          <a:p>
            <a:r>
              <a:rPr lang="en-US" dirty="0" err="1"/>
              <a:t>Henslow</a:t>
            </a:r>
            <a:r>
              <a:rPr lang="en-US" dirty="0"/>
              <a:t> (1837):  “The flowers of </a:t>
            </a:r>
            <a:r>
              <a:rPr lang="en-US" dirty="0" err="1"/>
              <a:t>Opuntia</a:t>
            </a:r>
            <a:r>
              <a:rPr lang="en-US" dirty="0"/>
              <a:t>…had one day arrested Darwin’s attention by the great irritability which their stamens manifested upon his inserting a piece of straw into the tube, when they immediately collapsed around the pistil and the segments of the </a:t>
            </a:r>
            <a:r>
              <a:rPr lang="en-US" dirty="0" err="1"/>
              <a:t>perianth</a:t>
            </a:r>
            <a:r>
              <a:rPr lang="en-US" dirty="0"/>
              <a:t> soon </a:t>
            </a:r>
            <a:r>
              <a:rPr lang="en-US"/>
              <a:t>after closed also.”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607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/>
          </a:bodyPr>
          <a:lstStyle/>
          <a:p>
            <a:r>
              <a:rPr lang="en-US" sz="2400" dirty="0"/>
              <a:t>Video of touch sensitive stamens:  </a:t>
            </a:r>
            <a:r>
              <a:rPr lang="en-US" sz="2400" dirty="0" err="1"/>
              <a:t>thigmonasty</a:t>
            </a:r>
            <a:r>
              <a:rPr lang="en-US" sz="2400" dirty="0"/>
              <a:t>– mediated by turgor pressure in cells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204574"/>
              </p:ext>
            </p:extLst>
          </p:nvPr>
        </p:nvGraphicFramePr>
        <p:xfrm>
          <a:off x="3568700" y="3084513"/>
          <a:ext cx="2005013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8" name="Packager Shell Object" showAsIcon="1" r:id="rId3" imgW="2005200" imgH="686880" progId="Package">
                  <p:embed/>
                </p:oleObj>
              </mc:Choice>
              <mc:Fallback>
                <p:oleObj name="Packager Shell Object" showAsIcon="1" r:id="rId3" imgW="200520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8700" y="3084513"/>
                        <a:ext cx="2005013" cy="687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39644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Cactaceae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Foliage– 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Calyx</a:t>
            </a:r>
          </a:p>
          <a:p>
            <a:r>
              <a:rPr lang="en-US" dirty="0">
                <a:sym typeface="Wingdings" pitchFamily="2" charset="2"/>
              </a:rPr>
              <a:t>Corolla</a:t>
            </a:r>
          </a:p>
          <a:p>
            <a:r>
              <a:rPr lang="en-US" dirty="0">
                <a:sym typeface="Wingdings" pitchFamily="2" charset="2"/>
              </a:rPr>
              <a:t>Androecium–</a:t>
            </a:r>
          </a:p>
          <a:p>
            <a:r>
              <a:rPr lang="en-US" dirty="0">
                <a:sym typeface="Wingdings" pitchFamily="2" charset="2"/>
              </a:rPr>
              <a:t>Gynoecium– </a:t>
            </a:r>
          </a:p>
          <a:p>
            <a:r>
              <a:rPr lang="en-US" dirty="0">
                <a:sym typeface="Wingdings" pitchFamily="2" charset="2"/>
              </a:rPr>
              <a:t>Fruit–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1447800"/>
            <a:ext cx="643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succulent, spiny stems, leaves reduced and falling quickly; </a:t>
            </a:r>
          </a:p>
          <a:p>
            <a:r>
              <a:rPr lang="en-US" sz="1600" dirty="0"/>
              <a:t> long shoots</a:t>
            </a:r>
            <a:r>
              <a:rPr lang="en-US" sz="1600" dirty="0">
                <a:sym typeface="Wingdings" pitchFamily="2" charset="2"/>
              </a:rPr>
              <a:t> have </a:t>
            </a:r>
            <a:r>
              <a:rPr lang="en-US" sz="1600" dirty="0" err="1">
                <a:sym typeface="Wingdings" pitchFamily="2" charset="2"/>
              </a:rPr>
              <a:t>caducous</a:t>
            </a:r>
            <a:r>
              <a:rPr lang="en-US" sz="1600" dirty="0">
                <a:sym typeface="Wingdings" pitchFamily="2" charset="2"/>
              </a:rPr>
              <a:t> leaves, short shoots have spines and </a:t>
            </a:r>
            <a:r>
              <a:rPr lang="en-US" sz="1600" dirty="0" err="1">
                <a:sym typeface="Wingdings" pitchFamily="2" charset="2"/>
              </a:rPr>
              <a:t>glochids</a:t>
            </a:r>
            <a:r>
              <a:rPr lang="en-US" sz="1600" dirty="0">
                <a:sym typeface="Wingdings" pitchFamily="2" charset="2"/>
              </a:rPr>
              <a:t>;  </a:t>
            </a:r>
            <a:r>
              <a:rPr lang="en-US" sz="1600" dirty="0" err="1">
                <a:sym typeface="Wingdings" pitchFamily="2" charset="2"/>
              </a:rPr>
              <a:t>betalains</a:t>
            </a:r>
            <a:r>
              <a:rPr lang="en-US" sz="1600" dirty="0">
                <a:sym typeface="Wingdings" pitchFamily="2" charset="2"/>
              </a:rPr>
              <a:t> present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2514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Tepals</a:t>
            </a:r>
            <a:r>
              <a:rPr lang="en-US" dirty="0"/>
              <a:t> numerous, distinct and petal-like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9000" y="34290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numerous  distinct touch sensitive stamens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4200" y="40386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ovary becoming inferior, usually many connate carpels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0" y="4648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berry;  seeds can be </a:t>
            </a:r>
            <a:r>
              <a:rPr lang="en-US" dirty="0" err="1">
                <a:sym typeface="Wingdings" pitchFamily="2" charset="2"/>
              </a:rPr>
              <a:t>arillate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4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Caryphyllales</a:t>
            </a:r>
            <a:r>
              <a:rPr lang="en-US" dirty="0"/>
              <a:t>:  </a:t>
            </a:r>
            <a:r>
              <a:rPr lang="en-US" dirty="0" err="1"/>
              <a:t>Nyctaginaceae</a:t>
            </a:r>
            <a:r>
              <a:rPr lang="en-US" dirty="0"/>
              <a:t>:  </a:t>
            </a:r>
            <a:r>
              <a:rPr lang="en-US" dirty="0" err="1"/>
              <a:t>Allionia</a:t>
            </a:r>
            <a:r>
              <a:rPr lang="en-US" dirty="0"/>
              <a:t> </a:t>
            </a:r>
            <a:r>
              <a:rPr lang="en-US" dirty="0" err="1"/>
              <a:t>incarnata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252519" cy="468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5022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Nyctaginaceae</a:t>
            </a:r>
            <a:r>
              <a:rPr lang="en-US" dirty="0"/>
              <a:t>:  </a:t>
            </a:r>
            <a:r>
              <a:rPr lang="en-US" dirty="0" err="1"/>
              <a:t>Allionia</a:t>
            </a:r>
            <a:r>
              <a:rPr lang="en-US" dirty="0"/>
              <a:t> </a:t>
            </a:r>
            <a:r>
              <a:rPr lang="en-US" dirty="0" err="1"/>
              <a:t>incarnata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279782" cy="468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275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Nyctaginaceae</a:t>
            </a:r>
            <a:r>
              <a:rPr lang="en-US" dirty="0"/>
              <a:t>:  </a:t>
            </a:r>
            <a:r>
              <a:rPr lang="en-US" dirty="0" err="1"/>
              <a:t>Allionia</a:t>
            </a:r>
            <a:r>
              <a:rPr lang="en-US" dirty="0"/>
              <a:t> </a:t>
            </a:r>
            <a:r>
              <a:rPr lang="en-US" dirty="0" err="1"/>
              <a:t>incarnata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0"/>
            <a:ext cx="6745848" cy="5048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905000"/>
            <a:ext cx="1905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Tepals</a:t>
            </a:r>
            <a:r>
              <a:rPr lang="en-US" dirty="0"/>
              <a:t> connate forming a distinct tube, the proximal portion of which is green and differentiated from the distal petal like portion.  Ovary is </a:t>
            </a:r>
            <a:r>
              <a:rPr lang="en-US" i="1" dirty="0"/>
              <a:t>superior but appears inferior</a:t>
            </a:r>
            <a:r>
              <a:rPr lang="en-US" dirty="0"/>
              <a:t> because it is enclosed in the green constricted portion of the </a:t>
            </a:r>
            <a:r>
              <a:rPr lang="en-US" dirty="0" err="1"/>
              <a:t>perianth</a:t>
            </a:r>
            <a:r>
              <a:rPr lang="en-US" dirty="0"/>
              <a:t> tube.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858000" y="20574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Sepal-like involucre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867400" y="2426732"/>
            <a:ext cx="1600200" cy="1916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3462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Nyctaginaceae</a:t>
            </a:r>
            <a:r>
              <a:rPr lang="en-US" dirty="0"/>
              <a:t>:  </a:t>
            </a:r>
            <a:r>
              <a:rPr lang="en-US" dirty="0" err="1"/>
              <a:t>Allionia</a:t>
            </a:r>
            <a:r>
              <a:rPr lang="en-US" dirty="0"/>
              <a:t> </a:t>
            </a:r>
            <a:r>
              <a:rPr lang="en-US" dirty="0" err="1"/>
              <a:t>incarnata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6019800" cy="485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1981200"/>
            <a:ext cx="2514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Fruits is an achene enclosed in a </a:t>
            </a:r>
            <a:r>
              <a:rPr lang="en-US" dirty="0" err="1"/>
              <a:t>persistant</a:t>
            </a:r>
            <a:r>
              <a:rPr lang="en-US" dirty="0"/>
              <a:t> leathery to fleshy basal portion of the </a:t>
            </a:r>
            <a:r>
              <a:rPr lang="en-US" dirty="0" err="1"/>
              <a:t>perianth</a:t>
            </a:r>
            <a:r>
              <a:rPr lang="en-US" dirty="0"/>
              <a:t> tube, may have lines of sticky, gland headed hairs.  </a:t>
            </a:r>
          </a:p>
        </p:txBody>
      </p:sp>
    </p:spTree>
    <p:extLst>
      <p:ext uri="{BB962C8B-B14F-4D97-AF65-F5344CB8AC3E}">
        <p14:creationId xmlns:p14="http://schemas.microsoft.com/office/powerpoint/2010/main" val="680337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Nyctaginaceae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8862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38100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Mirabilis </a:t>
            </a:r>
            <a:r>
              <a:rPr lang="en-US" dirty="0" err="1">
                <a:solidFill>
                  <a:srgbClr val="FFFF00"/>
                </a:solidFill>
              </a:rPr>
              <a:t>multiflora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47901"/>
            <a:ext cx="3899243" cy="259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35052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Mirabilis </a:t>
            </a:r>
            <a:r>
              <a:rPr lang="en-US" dirty="0" err="1">
                <a:solidFill>
                  <a:schemeClr val="bg1"/>
                </a:solidFill>
              </a:rPr>
              <a:t>longiflora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3619109" cy="241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280" y="4562332"/>
            <a:ext cx="2923920" cy="213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00" y="4724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Trypterocalyx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carneus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21" y="4343400"/>
            <a:ext cx="2286000" cy="1950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21621" y="63685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Boerhaavia</a:t>
            </a:r>
            <a:r>
              <a:rPr lang="en-US" dirty="0"/>
              <a:t> </a:t>
            </a:r>
            <a:r>
              <a:rPr lang="en-US" dirty="0" err="1"/>
              <a:t>coccinea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51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Nyctaginaceae</a:t>
            </a:r>
            <a:r>
              <a:rPr lang="en-US" dirty="0"/>
              <a:t>:  </a:t>
            </a:r>
            <a:r>
              <a:rPr lang="en-US" dirty="0" err="1"/>
              <a:t>Allionia</a:t>
            </a:r>
            <a:r>
              <a:rPr lang="en-US" dirty="0"/>
              <a:t> </a:t>
            </a:r>
            <a:r>
              <a:rPr lang="en-US" dirty="0" err="1"/>
              <a:t>incarnata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</a:t>
            </a:r>
          </a:p>
          <a:p>
            <a:r>
              <a:rPr lang="en-US" dirty="0"/>
              <a:t>Calyx– </a:t>
            </a:r>
          </a:p>
          <a:p>
            <a:r>
              <a:rPr lang="en-US" dirty="0"/>
              <a:t>Corolla--</a:t>
            </a:r>
          </a:p>
          <a:p>
            <a:r>
              <a:rPr lang="en-US" dirty="0"/>
              <a:t>Androecium–</a:t>
            </a:r>
          </a:p>
          <a:p>
            <a:r>
              <a:rPr lang="en-US" dirty="0"/>
              <a:t>Gynoecium– </a:t>
            </a:r>
            <a:endParaRPr lang="en-US" i="1" dirty="0"/>
          </a:p>
          <a:p>
            <a:r>
              <a:rPr lang="en-US" dirty="0"/>
              <a:t>Fruit–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0800" y="23622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Tepals</a:t>
            </a:r>
            <a:r>
              <a:rPr lang="en-US" dirty="0"/>
              <a:t> (usually 5) connate into distinct tube with proximal green and distal petal like portions.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1561683"/>
            <a:ext cx="5970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leaves opposite, </a:t>
            </a:r>
            <a:r>
              <a:rPr lang="en-US" dirty="0" err="1"/>
              <a:t>betalains</a:t>
            </a:r>
            <a:r>
              <a:rPr lang="en-US" dirty="0"/>
              <a:t> present, hairy, involucres  sepal-like with one or more flowers per involucre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6600" y="3429000"/>
            <a:ext cx="518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 five distinct stamens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0400" y="3982998"/>
            <a:ext cx="5360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Ovary superior, but looks  inferior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57400" y="46482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achene, enclosed in </a:t>
            </a:r>
            <a:r>
              <a:rPr lang="en-US" dirty="0" err="1"/>
              <a:t>persistant</a:t>
            </a:r>
            <a:r>
              <a:rPr lang="en-US" dirty="0"/>
              <a:t> </a:t>
            </a:r>
            <a:r>
              <a:rPr lang="en-US" dirty="0" err="1"/>
              <a:t>perianth</a:t>
            </a:r>
            <a:r>
              <a:rPr lang="en-US" dirty="0"/>
              <a:t> tube– a situation called an “</a:t>
            </a:r>
            <a:r>
              <a:rPr lang="en-US" b="1" i="1" dirty="0" err="1"/>
              <a:t>anthocarp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11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7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532" y="52578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the big picture….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3733800"/>
            <a:ext cx="609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981200" y="2438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895600" y="2362200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86200" y="2438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029200" y="2362200"/>
            <a:ext cx="137160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29200" y="2057400"/>
            <a:ext cx="0" cy="167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1066800" y="13276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Amborella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2095500" y="137743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Nymphaeales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3009901" y="1411893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Austrobaileyales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114800" y="952500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Monocots</a:t>
            </a:r>
          </a:p>
        </p:txBody>
      </p:sp>
      <p:sp>
        <p:nvSpPr>
          <p:cNvPr id="20" name="TextBox 19"/>
          <p:cNvSpPr txBox="1"/>
          <p:nvPr/>
        </p:nvSpPr>
        <p:spPr>
          <a:xfrm rot="18971059">
            <a:off x="6226675" y="137516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Magnoliids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7117278" y="33967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Eudicots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971304" y="5715000"/>
            <a:ext cx="5496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Angiosperm Relationships (old)</a:t>
            </a:r>
          </a:p>
        </p:txBody>
      </p:sp>
      <p:sp>
        <p:nvSpPr>
          <p:cNvPr id="23" name="Left Brace 22"/>
          <p:cNvSpPr/>
          <p:nvPr/>
        </p:nvSpPr>
        <p:spPr>
          <a:xfrm rot="16200000">
            <a:off x="2609850" y="3257550"/>
            <a:ext cx="685800" cy="1943100"/>
          </a:xfrm>
          <a:prstGeom prst="leftBrace">
            <a:avLst>
              <a:gd name="adj1" fmla="val 8333"/>
              <a:gd name="adj2" fmla="val 518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362200" y="4572000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ANITA Grade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47" y="228600"/>
            <a:ext cx="1038393" cy="104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12" y="41770"/>
            <a:ext cx="1071749" cy="8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03" y="71583"/>
            <a:ext cx="954405" cy="82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7985"/>
            <a:ext cx="1493819" cy="13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556" y="597931"/>
            <a:ext cx="1217600" cy="1827114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78" y="3874716"/>
            <a:ext cx="1655878" cy="155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893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Amaranthaceae</a:t>
            </a:r>
            <a:r>
              <a:rPr lang="en-US" dirty="0"/>
              <a:t>:  </a:t>
            </a:r>
            <a:r>
              <a:rPr lang="en-US" dirty="0" err="1"/>
              <a:t>Amaranthus</a:t>
            </a:r>
            <a:r>
              <a:rPr lang="en-US" dirty="0"/>
              <a:t> </a:t>
            </a:r>
            <a:r>
              <a:rPr lang="en-US" dirty="0" err="1"/>
              <a:t>palmeri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47750"/>
            <a:ext cx="3004457" cy="400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055" y="1547749"/>
            <a:ext cx="3004458" cy="400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2133600" y="2895600"/>
            <a:ext cx="1524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33528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Flowers with dense papery bracts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10395"/>
            <a:ext cx="2657353" cy="177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48400" y="50292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Fruit a utricle, a “small, thin walled one seeded more or less bladdery inflated fruit”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086600" y="3200400"/>
            <a:ext cx="762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163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3"/>
          <p:cNvSpPr txBox="1">
            <a:spLocks noChangeArrowheads="1"/>
          </p:cNvSpPr>
          <p:nvPr/>
        </p:nvSpPr>
        <p:spPr bwMode="auto">
          <a:xfrm>
            <a:off x="2438400" y="228600"/>
            <a:ext cx="4086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200" b="1"/>
              <a:t>AMARANTHACEAE</a:t>
            </a:r>
          </a:p>
        </p:txBody>
      </p:sp>
      <p:pic>
        <p:nvPicPr>
          <p:cNvPr id="21507" name="Picture 2" descr="http://www.fussyfoodie.co.uk/foodie/wp-content/uploads/amaranth-puffed-breakfast-cerea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31051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http://www.thenibble.com/reviews/nutri/breadstuffs/images/health-valley-amaran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34290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8" descr="http://www.missouriplants.com/Greenalt/Amaranthus_hybridus_pla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400"/>
            <a:ext cx="26860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3276600" y="6019800"/>
            <a:ext cx="2570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b="1" i="1"/>
              <a:t>Amaranthus</a:t>
            </a:r>
          </a:p>
        </p:txBody>
      </p:sp>
    </p:spTree>
    <p:extLst>
      <p:ext uri="{BB962C8B-B14F-4D97-AF65-F5344CB8AC3E}">
        <p14:creationId xmlns:p14="http://schemas.microsoft.com/office/powerpoint/2010/main" val="3525879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Amaranthaceae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Chenopodiaceae</a:t>
            </a:r>
            <a:r>
              <a:rPr lang="en-US" dirty="0"/>
              <a:t> now included in </a:t>
            </a:r>
            <a:r>
              <a:rPr lang="en-US" dirty="0" err="1"/>
              <a:t>Amaranthaceae</a:t>
            </a:r>
            <a:r>
              <a:rPr lang="en-US" dirty="0"/>
              <a:t> on  basis of molecular studies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43200"/>
            <a:ext cx="4648200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935" y="4640045"/>
            <a:ext cx="2166465" cy="158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64008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Atriplex</a:t>
            </a:r>
            <a:r>
              <a:rPr lang="en-US" dirty="0"/>
              <a:t> </a:t>
            </a:r>
            <a:r>
              <a:rPr lang="en-US" dirty="0" err="1"/>
              <a:t>canescens</a:t>
            </a:r>
            <a:r>
              <a:rPr lang="en-US" dirty="0"/>
              <a:t>    Fruit achene with persistent bracts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27" y="2743200"/>
            <a:ext cx="3929571" cy="2618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400" y="3124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Salsola</a:t>
            </a:r>
            <a:r>
              <a:rPr lang="en-US" dirty="0">
                <a:solidFill>
                  <a:srgbClr val="FFFF00"/>
                </a:solidFill>
              </a:rPr>
              <a:t> tragus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58" y="5254365"/>
            <a:ext cx="1600013" cy="162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611" y="5188896"/>
            <a:ext cx="1841267" cy="1648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5867400" y="3493532"/>
            <a:ext cx="457200" cy="23738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867400" y="3493532"/>
            <a:ext cx="914400" cy="7736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867400" y="3493532"/>
            <a:ext cx="1905000" cy="2373868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751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2504"/>
            <a:ext cx="8534400" cy="64129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257800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Amaranthaceae</a:t>
            </a:r>
            <a:r>
              <a:rPr lang="en-US" dirty="0"/>
              <a:t> (</a:t>
            </a:r>
            <a:r>
              <a:rPr lang="en-US" dirty="0" err="1"/>
              <a:t>Chenopodiaceae</a:t>
            </a:r>
            <a:r>
              <a:rPr lang="en-US" dirty="0"/>
              <a:t>) </a:t>
            </a:r>
            <a:r>
              <a:rPr lang="en-US" dirty="0" err="1"/>
              <a:t>Chenopodium</a:t>
            </a:r>
            <a:r>
              <a:rPr lang="en-US" dirty="0"/>
              <a:t> album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0" y="304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Distinct stamens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629400" y="627965"/>
            <a:ext cx="609600" cy="1340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2400" y="1143000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Carpellate</a:t>
            </a:r>
            <a:r>
              <a:rPr lang="en-US" dirty="0"/>
              <a:t> flower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209800" y="838200"/>
            <a:ext cx="2133600" cy="489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77676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Amaranthaceae</a:t>
            </a:r>
            <a:r>
              <a:rPr lang="en-US" dirty="0"/>
              <a:t>:  </a:t>
            </a:r>
            <a:r>
              <a:rPr lang="en-US" dirty="0" err="1"/>
              <a:t>Amaranthus</a:t>
            </a:r>
            <a:r>
              <a:rPr lang="en-US" dirty="0"/>
              <a:t> </a:t>
            </a:r>
            <a:r>
              <a:rPr lang="en-US" dirty="0" err="1"/>
              <a:t>palmeri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Foliage–</a:t>
            </a:r>
          </a:p>
          <a:p>
            <a:r>
              <a:rPr lang="en-US" dirty="0"/>
              <a:t>Calyx—</a:t>
            </a:r>
          </a:p>
          <a:p>
            <a:r>
              <a:rPr lang="en-US" dirty="0"/>
              <a:t>Corolla—</a:t>
            </a:r>
          </a:p>
          <a:p>
            <a:r>
              <a:rPr lang="en-US" dirty="0"/>
              <a:t>Androecium– </a:t>
            </a:r>
          </a:p>
          <a:p>
            <a:r>
              <a:rPr lang="en-US" dirty="0"/>
              <a:t>Gynoecium– </a:t>
            </a:r>
          </a:p>
          <a:p>
            <a:r>
              <a:rPr lang="en-US" dirty="0"/>
              <a:t>Fruit–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362200" y="2514600"/>
            <a:ext cx="76200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590800" y="2743200"/>
            <a:ext cx="5334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97382" y="2490849"/>
            <a:ext cx="4627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Flowers often densely clustered and small.  3-5 distinct to slightly connate </a:t>
            </a:r>
            <a:r>
              <a:rPr lang="en-US" dirty="0" err="1"/>
              <a:t>tepals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16002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betalains</a:t>
            </a:r>
            <a:r>
              <a:rPr lang="en-US" dirty="0"/>
              <a:t> present, very </a:t>
            </a:r>
            <a:r>
              <a:rPr lang="en-US" dirty="0" err="1"/>
              <a:t>bracteate</a:t>
            </a:r>
            <a:r>
              <a:rPr lang="en-US" dirty="0"/>
              <a:t> inflorescence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7382" y="3429000"/>
            <a:ext cx="4398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3-5 stamens, can be distinct or connate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39624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Carpels usually 2 or 3 connate, ovary superior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81200" y="46482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Utricle in </a:t>
            </a:r>
            <a:r>
              <a:rPr lang="en-US" dirty="0" err="1"/>
              <a:t>Amaranthus</a:t>
            </a:r>
            <a:r>
              <a:rPr lang="en-US" dirty="0"/>
              <a:t> (but achene or capsule  in other </a:t>
            </a:r>
            <a:r>
              <a:rPr lang="en-US" dirty="0" err="1"/>
              <a:t>Amaranthaceae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659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6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Polygonaceae</a:t>
            </a:r>
            <a:r>
              <a:rPr lang="en-US" dirty="0"/>
              <a:t>:  </a:t>
            </a:r>
            <a:r>
              <a:rPr lang="en-US" dirty="0" err="1"/>
              <a:t>Persicaria</a:t>
            </a:r>
            <a:r>
              <a:rPr lang="en-US" dirty="0"/>
              <a:t> </a:t>
            </a:r>
            <a:r>
              <a:rPr lang="en-US" dirty="0" err="1"/>
              <a:t>lapathifolia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Ocrea</a:t>
            </a:r>
            <a:r>
              <a:rPr lang="en-US" dirty="0"/>
              <a:t>:  stipules connate into thin sheath around stem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9" y="2884714"/>
            <a:ext cx="408940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958440"/>
            <a:ext cx="3991099" cy="2993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0930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Polygonaceae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Rumex</a:t>
            </a:r>
            <a:r>
              <a:rPr lang="en-US" dirty="0"/>
              <a:t> </a:t>
            </a:r>
            <a:r>
              <a:rPr lang="en-US" dirty="0" err="1"/>
              <a:t>hymenosepalus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Eriogonum</a:t>
            </a:r>
            <a:r>
              <a:rPr lang="en-US" dirty="0"/>
              <a:t> </a:t>
            </a:r>
            <a:r>
              <a:rPr lang="en-US" dirty="0" err="1"/>
              <a:t>wrightii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Eriogonum</a:t>
            </a:r>
            <a:r>
              <a:rPr lang="en-US" dirty="0"/>
              <a:t> species have no </a:t>
            </a:r>
            <a:r>
              <a:rPr lang="en-US" dirty="0" err="1"/>
              <a:t>ocrea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2" y="2209800"/>
            <a:ext cx="411640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953000"/>
            <a:ext cx="274427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82" y="2965489"/>
            <a:ext cx="4154418" cy="276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2089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Polygonaceae</a:t>
            </a:r>
            <a:r>
              <a:rPr lang="en-US" dirty="0"/>
              <a:t>:  </a:t>
            </a:r>
            <a:r>
              <a:rPr lang="en-US" dirty="0" err="1"/>
              <a:t>Persicaria</a:t>
            </a:r>
            <a:r>
              <a:rPr lang="en-US" dirty="0"/>
              <a:t> </a:t>
            </a:r>
            <a:r>
              <a:rPr lang="en-US" dirty="0" err="1"/>
              <a:t>lapathifolia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Foliage– </a:t>
            </a:r>
            <a:endParaRPr lang="en-US" i="1" u="sng" dirty="0"/>
          </a:p>
          <a:p>
            <a:r>
              <a:rPr lang="en-US" dirty="0"/>
              <a:t>Calyx– </a:t>
            </a:r>
          </a:p>
          <a:p>
            <a:r>
              <a:rPr lang="en-US" dirty="0"/>
              <a:t>Corolla—</a:t>
            </a:r>
          </a:p>
          <a:p>
            <a:r>
              <a:rPr lang="en-US" dirty="0"/>
              <a:t>Androecium–</a:t>
            </a:r>
          </a:p>
          <a:p>
            <a:r>
              <a:rPr lang="en-US" dirty="0"/>
              <a:t>Gynoecium– </a:t>
            </a:r>
          </a:p>
          <a:p>
            <a:r>
              <a:rPr lang="en-US" dirty="0"/>
              <a:t>Fruit– </a:t>
            </a:r>
          </a:p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67000" y="3048000"/>
            <a:ext cx="6858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90800" y="3200400"/>
            <a:ext cx="762000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5200" y="30480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or 6 distinct </a:t>
            </a:r>
            <a:r>
              <a:rPr lang="en-US" dirty="0" err="1"/>
              <a:t>tepals</a:t>
            </a:r>
            <a:r>
              <a:rPr lang="en-US" dirty="0"/>
              <a:t>, usually small flowers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19812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u="sng" dirty="0"/>
              <a:t>easily recognizable by distinctive </a:t>
            </a:r>
            <a:r>
              <a:rPr lang="en-US" i="1" u="sng" dirty="0" err="1"/>
              <a:t>ocrea</a:t>
            </a:r>
            <a:r>
              <a:rPr lang="en-US" i="1" u="sng" dirty="0"/>
              <a:t>;  </a:t>
            </a:r>
            <a:r>
              <a:rPr lang="en-US" i="1" u="sng" dirty="0" err="1"/>
              <a:t>anthocyanins</a:t>
            </a:r>
            <a:r>
              <a:rPr lang="en-US" i="1" u="sng" dirty="0"/>
              <a:t> and not </a:t>
            </a:r>
            <a:r>
              <a:rPr lang="en-US" i="1" u="sng" dirty="0" err="1"/>
              <a:t>betalains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52800" y="3766066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5-9 stamens with distinct filaments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45180" y="445853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ovary superior,  2 or 3 carpels connate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4964668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nutlet</a:t>
            </a:r>
            <a:r>
              <a:rPr lang="en-US" dirty="0"/>
              <a:t> (small seed covered by a hard layer), indehiscent and dry</a:t>
            </a:r>
          </a:p>
        </p:txBody>
      </p:sp>
    </p:spTree>
    <p:extLst>
      <p:ext uri="{BB962C8B-B14F-4D97-AF65-F5344CB8AC3E}">
        <p14:creationId xmlns:p14="http://schemas.microsoft.com/office/powerpoint/2010/main" val="330440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Caryophyllaceae</a:t>
            </a:r>
            <a:r>
              <a:rPr lang="en-US" dirty="0"/>
              <a:t>  (</a:t>
            </a:r>
            <a:r>
              <a:rPr lang="en-US" dirty="0" err="1"/>
              <a:t>betalains</a:t>
            </a:r>
            <a:r>
              <a:rPr lang="en-US" dirty="0"/>
              <a:t> lost)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Silene</a:t>
            </a:r>
            <a:r>
              <a:rPr lang="en-US" dirty="0"/>
              <a:t> </a:t>
            </a:r>
            <a:r>
              <a:rPr lang="en-US" dirty="0" err="1"/>
              <a:t>laciniata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Stellaria</a:t>
            </a:r>
            <a:r>
              <a:rPr lang="en-US" dirty="0"/>
              <a:t> </a:t>
            </a:r>
            <a:r>
              <a:rPr lang="en-US" dirty="0" err="1"/>
              <a:t>porsildii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03" y="2214059"/>
            <a:ext cx="2895600" cy="434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58" y="2820390"/>
            <a:ext cx="4176583" cy="313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7474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Caryophyllaceae</a:t>
            </a:r>
            <a:r>
              <a:rPr lang="en-US" dirty="0"/>
              <a:t> (</a:t>
            </a:r>
            <a:r>
              <a:rPr lang="en-US" dirty="0" err="1"/>
              <a:t>betalains</a:t>
            </a:r>
            <a:r>
              <a:rPr lang="en-US" dirty="0"/>
              <a:t> lost)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Drymaria</a:t>
            </a:r>
            <a:r>
              <a:rPr lang="en-US" dirty="0"/>
              <a:t> </a:t>
            </a:r>
            <a:r>
              <a:rPr lang="en-US" dirty="0" err="1"/>
              <a:t>molluginea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Cerastium</a:t>
            </a:r>
            <a:r>
              <a:rPr lang="en-US" dirty="0"/>
              <a:t> </a:t>
            </a:r>
            <a:r>
              <a:rPr lang="en-US" dirty="0" err="1"/>
              <a:t>fastigiatum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4064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47574"/>
            <a:ext cx="4172465" cy="312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58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532" y="5257800"/>
            <a:ext cx="647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Remember the big picture….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914400" y="3733800"/>
            <a:ext cx="7467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1981200" y="2438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895600" y="2362200"/>
            <a:ext cx="0" cy="1371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886200" y="24384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92065" y="2057400"/>
            <a:ext cx="0" cy="167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29200" y="2057400"/>
            <a:ext cx="0" cy="167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1066800" y="132766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Amborella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2095500" y="1377434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Nymphaeales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3009901" y="1411893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Austrobaileyales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6168165" y="1086982"/>
            <a:ext cx="1828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Monocots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903240" y="82058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Magnoliids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7563" y="5540119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Eudicots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5940" y="5888963"/>
            <a:ext cx="569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Angiosperm Relationships (new)</a:t>
            </a:r>
          </a:p>
        </p:txBody>
      </p:sp>
      <p:sp>
        <p:nvSpPr>
          <p:cNvPr id="23" name="Left Brace 22"/>
          <p:cNvSpPr/>
          <p:nvPr/>
        </p:nvSpPr>
        <p:spPr>
          <a:xfrm rot="16200000">
            <a:off x="2609850" y="3257550"/>
            <a:ext cx="685800" cy="1943100"/>
          </a:xfrm>
          <a:prstGeom prst="leftBrace">
            <a:avLst>
              <a:gd name="adj1" fmla="val 8333"/>
              <a:gd name="adj2" fmla="val 5183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62200" y="4572000"/>
            <a:ext cx="156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ANA Grade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47" y="228600"/>
            <a:ext cx="1038393" cy="104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512" y="41770"/>
            <a:ext cx="1071749" cy="88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03" y="71583"/>
            <a:ext cx="954405" cy="821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144" y="534039"/>
            <a:ext cx="1493819" cy="13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86" y="41770"/>
            <a:ext cx="1217600" cy="1827114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278" y="3874716"/>
            <a:ext cx="1655878" cy="155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54186" y="6488668"/>
            <a:ext cx="2160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(simplified)</a:t>
            </a:r>
          </a:p>
        </p:txBody>
      </p:sp>
    </p:spTree>
    <p:extLst>
      <p:ext uri="{BB962C8B-B14F-4D97-AF65-F5344CB8AC3E}">
        <p14:creationId xmlns:p14="http://schemas.microsoft.com/office/powerpoint/2010/main" val="1638644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Eudicots</a:t>
            </a:r>
            <a:r>
              <a:rPr lang="en-US" dirty="0"/>
              <a:t>:  </a:t>
            </a:r>
            <a:r>
              <a:rPr lang="en-US" dirty="0" err="1"/>
              <a:t>Caryophyllales</a:t>
            </a:r>
            <a:r>
              <a:rPr lang="en-US" dirty="0"/>
              <a:t>:  </a:t>
            </a:r>
            <a:r>
              <a:rPr lang="en-US" dirty="0" err="1"/>
              <a:t>Caryophyllaceae</a:t>
            </a:r>
            <a:r>
              <a:rPr lang="en-US" dirty="0"/>
              <a:t>: </a:t>
            </a:r>
            <a:r>
              <a:rPr lang="en-US" dirty="0" err="1"/>
              <a:t>Silene</a:t>
            </a:r>
            <a:r>
              <a:rPr lang="en-US" dirty="0"/>
              <a:t> </a:t>
            </a:r>
            <a:r>
              <a:rPr lang="en-US" dirty="0" err="1"/>
              <a:t>laciniata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Foliage– </a:t>
            </a:r>
          </a:p>
          <a:p>
            <a:r>
              <a:rPr lang="en-US" dirty="0"/>
              <a:t>Calyx—</a:t>
            </a:r>
          </a:p>
          <a:p>
            <a:r>
              <a:rPr lang="en-US" dirty="0"/>
              <a:t>Corolla– </a:t>
            </a:r>
          </a:p>
          <a:p>
            <a:r>
              <a:rPr lang="en-US" dirty="0"/>
              <a:t>Androecium– </a:t>
            </a:r>
          </a:p>
          <a:p>
            <a:r>
              <a:rPr lang="en-US" dirty="0"/>
              <a:t>Gynoecium–</a:t>
            </a:r>
          </a:p>
          <a:p>
            <a:r>
              <a:rPr lang="en-US" dirty="0"/>
              <a:t>Fruit– 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17470" y="2190571"/>
            <a:ext cx="586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Tepals</a:t>
            </a:r>
            <a:r>
              <a:rPr lang="en-US" b="1" i="1" dirty="0"/>
              <a:t> 4-5 appearing to be sepals.</a:t>
            </a:r>
            <a:endParaRPr lang="en-US" dirty="0"/>
          </a:p>
          <a:p>
            <a:r>
              <a:rPr lang="en-US" dirty="0"/>
              <a:t>“True petals lacking, but outer whorl of 4-5 stamens very often petal-like, here called “petals”, these frequently </a:t>
            </a:r>
            <a:r>
              <a:rPr lang="en-US" dirty="0" err="1"/>
              <a:t>bilobed</a:t>
            </a:r>
            <a:r>
              <a:rPr lang="en-US" dirty="0"/>
              <a:t>..”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2200" y="1720334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betalains</a:t>
            </a:r>
            <a:r>
              <a:rPr lang="en-US" dirty="0"/>
              <a:t> lost, </a:t>
            </a:r>
            <a:r>
              <a:rPr lang="en-US" dirty="0" err="1"/>
              <a:t>anthocyanins</a:t>
            </a:r>
            <a:r>
              <a:rPr lang="en-US" dirty="0"/>
              <a:t> present, leaves opposite, nodes swollen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6600" y="3472934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4-10 stamens, </a:t>
            </a:r>
            <a:r>
              <a:rPr lang="en-US" dirty="0" err="1"/>
              <a:t>adnate</a:t>
            </a:r>
            <a:r>
              <a:rPr lang="en-US" dirty="0"/>
              <a:t> to “petals”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4200" y="4026932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ovary superior, 2-5 </a:t>
            </a:r>
            <a:r>
              <a:rPr lang="en-US"/>
              <a:t>connate carpels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09800" y="458093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loculicidal</a:t>
            </a:r>
            <a:r>
              <a:rPr lang="en-US" dirty="0"/>
              <a:t> capsule</a:t>
            </a:r>
          </a:p>
        </p:txBody>
      </p:sp>
    </p:spTree>
    <p:extLst>
      <p:ext uri="{BB962C8B-B14F-4D97-AF65-F5344CB8AC3E}">
        <p14:creationId xmlns:p14="http://schemas.microsoft.com/office/powerpoint/2010/main" val="389218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/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9050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On to the </a:t>
            </a:r>
            <a:r>
              <a:rPr lang="en-US" sz="4000"/>
              <a:t>Asterids…!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96301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48" y="609600"/>
            <a:ext cx="6487103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181600" y="5831150"/>
            <a:ext cx="10668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63304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here!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324600" y="6059750"/>
            <a:ext cx="990600" cy="455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39624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</a:t>
            </a:r>
            <a:r>
              <a:rPr lang="en-US" dirty="0" err="1"/>
              <a:t>Eudicots</a:t>
            </a:r>
            <a:r>
              <a:rPr lang="en-US" dirty="0"/>
              <a:t> are a clade supported by </a:t>
            </a:r>
            <a:r>
              <a:rPr lang="en-US" dirty="0" err="1"/>
              <a:t>rbcL</a:t>
            </a:r>
            <a:r>
              <a:rPr lang="en-US" dirty="0"/>
              <a:t>, </a:t>
            </a:r>
            <a:r>
              <a:rPr lang="en-US" dirty="0" err="1"/>
              <a:t>atpB</a:t>
            </a:r>
            <a:r>
              <a:rPr lang="en-US" dirty="0"/>
              <a:t>,  </a:t>
            </a:r>
            <a:r>
              <a:rPr lang="en-US" dirty="0" err="1"/>
              <a:t>matK</a:t>
            </a:r>
            <a:r>
              <a:rPr lang="en-US" dirty="0"/>
              <a:t> and 18S sequences.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19200" y="3124200"/>
            <a:ext cx="2209800" cy="617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66800" y="5191199"/>
            <a:ext cx="251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</a:t>
            </a:r>
            <a:r>
              <a:rPr lang="en-US" sz="1400" dirty="0" err="1"/>
              <a:t>matK</a:t>
            </a:r>
            <a:r>
              <a:rPr lang="en-US" sz="1400" dirty="0"/>
              <a:t> encodes a protein that helps with intron removal that separates the coding regions of </a:t>
            </a:r>
            <a:r>
              <a:rPr lang="en-US" sz="1400" dirty="0" err="1"/>
              <a:t>trnK</a:t>
            </a:r>
            <a:r>
              <a:rPr lang="en-US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6290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447800" y="4343400"/>
            <a:ext cx="56557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5057" y="5851546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Simplified </a:t>
            </a:r>
            <a:r>
              <a:rPr lang="en-US" dirty="0" err="1">
                <a:solidFill>
                  <a:prstClr val="black"/>
                </a:solidFill>
              </a:rPr>
              <a:t>Eudicot</a:t>
            </a:r>
            <a:r>
              <a:rPr lang="en-US" dirty="0">
                <a:solidFill>
                  <a:prstClr val="black"/>
                </a:solidFill>
              </a:rPr>
              <a:t> Phylogeny (</a:t>
            </a:r>
            <a:r>
              <a:rPr lang="en-US" dirty="0" err="1">
                <a:solidFill>
                  <a:prstClr val="black"/>
                </a:solidFill>
              </a:rPr>
              <a:t>Eudicot</a:t>
            </a:r>
            <a:r>
              <a:rPr lang="en-US" dirty="0">
                <a:solidFill>
                  <a:prstClr val="black"/>
                </a:solidFill>
              </a:rPr>
              <a:t>= </a:t>
            </a:r>
            <a:r>
              <a:rPr lang="en-US" dirty="0" err="1">
                <a:solidFill>
                  <a:prstClr val="black"/>
                </a:solidFill>
              </a:rPr>
              <a:t>Tricolpate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905000" y="23622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696726" y="2362200"/>
            <a:ext cx="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606338" y="2971800"/>
            <a:ext cx="0" cy="13715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03576" y="2215324"/>
            <a:ext cx="0" cy="2128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172200" y="2319418"/>
            <a:ext cx="0" cy="2036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1066800" y="13393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Ranunculales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1638300" y="1030462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Proteales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855078" y="2736012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Caryophyllales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4839135" y="2460673"/>
            <a:ext cx="20955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Santalales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3942004" y="318404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Rosids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38977" y="3952632"/>
            <a:ext cx="1369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Asterids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Left Brace 23"/>
          <p:cNvSpPr/>
          <p:nvPr/>
        </p:nvSpPr>
        <p:spPr>
          <a:xfrm rot="16200000">
            <a:off x="2072368" y="4407665"/>
            <a:ext cx="590550" cy="10559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70908" y="5265749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Basal </a:t>
            </a:r>
            <a:r>
              <a:rPr lang="en-US" sz="1400" dirty="0" err="1">
                <a:solidFill>
                  <a:prstClr val="black"/>
                </a:solidFill>
              </a:rPr>
              <a:t>Eudicots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26" name="Left Brace 25"/>
          <p:cNvSpPr/>
          <p:nvPr/>
        </p:nvSpPr>
        <p:spPr>
          <a:xfrm rot="16200000">
            <a:off x="5865692" y="2610725"/>
            <a:ext cx="478621" cy="59255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81244" y="5846279"/>
            <a:ext cx="1784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Core </a:t>
            </a:r>
            <a:r>
              <a:rPr lang="en-US" sz="1400" dirty="0" err="1">
                <a:solidFill>
                  <a:prstClr val="black"/>
                </a:solidFill>
              </a:rPr>
              <a:t>Eudicots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65" y="34636"/>
            <a:ext cx="1130135" cy="91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667" y="63574"/>
            <a:ext cx="1316040" cy="108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085" y="1146223"/>
            <a:ext cx="137213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990" y="1240475"/>
            <a:ext cx="1206790" cy="989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620" y="1869984"/>
            <a:ext cx="1232624" cy="993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820" y="3424289"/>
            <a:ext cx="1076764" cy="80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24" name="Straight Connector 1023"/>
          <p:cNvCxnSpPr>
            <a:cxnSpLocks/>
          </p:cNvCxnSpPr>
          <p:nvPr/>
        </p:nvCxnSpPr>
        <p:spPr>
          <a:xfrm flipV="1">
            <a:off x="3581400" y="3124200"/>
            <a:ext cx="0" cy="7494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9" name="TextBox 1028"/>
          <p:cNvSpPr txBox="1"/>
          <p:nvPr/>
        </p:nvSpPr>
        <p:spPr>
          <a:xfrm rot="16200000">
            <a:off x="2575553" y="3379053"/>
            <a:ext cx="141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Saxifragales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008" y="2286317"/>
            <a:ext cx="965879" cy="75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eft Brace 1029"/>
          <p:cNvSpPr/>
          <p:nvPr/>
        </p:nvSpPr>
        <p:spPr>
          <a:xfrm rot="16200000">
            <a:off x="3684912" y="3907550"/>
            <a:ext cx="693866" cy="1653434"/>
          </a:xfrm>
          <a:prstGeom prst="leftBrace">
            <a:avLst>
              <a:gd name="adj1" fmla="val 8333"/>
              <a:gd name="adj2" fmla="val 4713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32" name="TextBox 1031"/>
          <p:cNvSpPr txBox="1"/>
          <p:nvPr/>
        </p:nvSpPr>
        <p:spPr>
          <a:xfrm>
            <a:off x="3455728" y="5026436"/>
            <a:ext cx="1385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</a:rPr>
              <a:t>Superrosids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33" name="Left Brace 1032"/>
          <p:cNvSpPr/>
          <p:nvPr/>
        </p:nvSpPr>
        <p:spPr>
          <a:xfrm rot="16200000">
            <a:off x="7134443" y="2981664"/>
            <a:ext cx="361515" cy="350520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34" name="TextBox 1033"/>
          <p:cNvSpPr txBox="1"/>
          <p:nvPr/>
        </p:nvSpPr>
        <p:spPr>
          <a:xfrm>
            <a:off x="6680780" y="4925380"/>
            <a:ext cx="1307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prstClr val="black"/>
                </a:solidFill>
              </a:rPr>
              <a:t>Superasterids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35" name="TextBox 1034"/>
          <p:cNvSpPr txBox="1"/>
          <p:nvPr/>
        </p:nvSpPr>
        <p:spPr>
          <a:xfrm rot="16200000">
            <a:off x="3812432" y="3171640"/>
            <a:ext cx="1905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= </a:t>
            </a:r>
            <a:r>
              <a:rPr lang="en-US" sz="800" dirty="0" err="1">
                <a:solidFill>
                  <a:prstClr val="black"/>
                </a:solidFill>
              </a:rPr>
              <a:t>Vitales</a:t>
            </a:r>
            <a:r>
              <a:rPr lang="en-US" sz="800" dirty="0">
                <a:solidFill>
                  <a:prstClr val="black"/>
                </a:solidFill>
              </a:rPr>
              <a:t> + </a:t>
            </a:r>
            <a:r>
              <a:rPr lang="en-US" sz="800" dirty="0" err="1">
                <a:solidFill>
                  <a:prstClr val="black"/>
                </a:solidFill>
              </a:rPr>
              <a:t>Fabids</a:t>
            </a:r>
            <a:r>
              <a:rPr lang="en-US" sz="800" dirty="0">
                <a:solidFill>
                  <a:prstClr val="black"/>
                </a:solidFill>
              </a:rPr>
              <a:t> + </a:t>
            </a:r>
            <a:r>
              <a:rPr lang="en-US" sz="800" dirty="0" err="1">
                <a:solidFill>
                  <a:prstClr val="black"/>
                </a:solidFill>
              </a:rPr>
              <a:t>Malvids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037" name="TextBox 1036"/>
          <p:cNvSpPr txBox="1"/>
          <p:nvPr/>
        </p:nvSpPr>
        <p:spPr>
          <a:xfrm>
            <a:off x="7182744" y="4343233"/>
            <a:ext cx="1961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black"/>
                </a:solidFill>
              </a:rPr>
              <a:t>= </a:t>
            </a:r>
            <a:r>
              <a:rPr lang="en-US" sz="800" dirty="0" err="1">
                <a:solidFill>
                  <a:prstClr val="black"/>
                </a:solidFill>
              </a:rPr>
              <a:t>Cornales+Ericales+Lamiids+Canpanulids</a:t>
            </a:r>
            <a:endParaRPr lang="en-US" sz="800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120690" y="4343233"/>
            <a:ext cx="17356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842829-61DB-4EC4-81FE-C1D6DFA6E40D}"/>
              </a:ext>
            </a:extLst>
          </p:cNvPr>
          <p:cNvCxnSpPr>
            <a:cxnSpLocks/>
          </p:cNvCxnSpPr>
          <p:nvPr/>
        </p:nvCxnSpPr>
        <p:spPr>
          <a:xfrm>
            <a:off x="3598445" y="3873641"/>
            <a:ext cx="9795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43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59" y="767960"/>
            <a:ext cx="8403641" cy="551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4191000" y="4572000"/>
            <a:ext cx="9144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67600" y="4777264"/>
            <a:ext cx="137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Diploid nutritive tissue derived from </a:t>
            </a:r>
            <a:r>
              <a:rPr lang="en-US" sz="1400" dirty="0" err="1"/>
              <a:t>nucellus</a:t>
            </a:r>
            <a:r>
              <a:rPr lang="en-US" sz="1400" dirty="0"/>
              <a:t>;  endosperm scanty or lacking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105400" y="4686300"/>
            <a:ext cx="2362200" cy="102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191000" y="3733800"/>
            <a:ext cx="914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71600" y="4038600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Betalains</a:t>
            </a:r>
            <a:r>
              <a:rPr lang="en-US" sz="1400" dirty="0"/>
              <a:t> or </a:t>
            </a:r>
            <a:r>
              <a:rPr lang="en-US" sz="1400" dirty="0" err="1"/>
              <a:t>anthocyanins</a:t>
            </a:r>
            <a:r>
              <a:rPr lang="en-US" sz="1400" dirty="0"/>
              <a:t>, never both!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43200" y="3886200"/>
            <a:ext cx="1295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035098" y="2634838"/>
            <a:ext cx="15240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85818" y="6155616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Caryophyllales</a:t>
            </a:r>
            <a:r>
              <a:rPr lang="en-US" dirty="0"/>
              <a:t>:  divided into 2 major clades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257800" y="457200"/>
            <a:ext cx="762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34000" y="222504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Includes </a:t>
            </a:r>
            <a:r>
              <a:rPr lang="en-US" dirty="0" err="1"/>
              <a:t>Chenopodiaceae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4152900" y="3962400"/>
            <a:ext cx="17526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620" y="5008096"/>
            <a:ext cx="2167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Concentric rings of vascular bundles</a:t>
            </a:r>
          </a:p>
        </p:txBody>
      </p:sp>
      <p:cxnSp>
        <p:nvCxnSpPr>
          <p:cNvPr id="18" name="Straight Arrow Connector 17"/>
          <p:cNvCxnSpPr>
            <a:endCxn id="16" idx="3"/>
          </p:cNvCxnSpPr>
          <p:nvPr/>
        </p:nvCxnSpPr>
        <p:spPr>
          <a:xfrm>
            <a:off x="1905000" y="5238928"/>
            <a:ext cx="27051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own Arrow 18"/>
          <p:cNvSpPr/>
          <p:nvPr/>
        </p:nvSpPr>
        <p:spPr>
          <a:xfrm>
            <a:off x="5486400" y="1796866"/>
            <a:ext cx="85106" cy="457200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2475" y="1600200"/>
            <a:ext cx="60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Pitcher Plants</a:t>
            </a:r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V="1">
            <a:off x="8372475" y="1815643"/>
            <a:ext cx="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 flipH="1">
            <a:off x="8372475" y="2031087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6200000">
            <a:off x="7515253" y="1752198"/>
            <a:ext cx="9012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Sundews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704264" y="1905000"/>
            <a:ext cx="26160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33400" y="2974769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Needle shaped to repel herbivores</a:t>
            </a:r>
          </a:p>
        </p:txBody>
      </p:sp>
      <p:cxnSp>
        <p:nvCxnSpPr>
          <p:cNvPr id="17" name="Straight Arrow Connector 16"/>
          <p:cNvCxnSpPr>
            <a:stCxn id="9" idx="3"/>
          </p:cNvCxnSpPr>
          <p:nvPr/>
        </p:nvCxnSpPr>
        <p:spPr>
          <a:xfrm flipV="1">
            <a:off x="1905000" y="3205601"/>
            <a:ext cx="135255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153400" y="34429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Yellow dye</a:t>
            </a:r>
          </a:p>
        </p:txBody>
      </p:sp>
      <p:sp>
        <p:nvSpPr>
          <p:cNvPr id="23" name="TextBox 22"/>
          <p:cNvSpPr txBox="1"/>
          <p:nvPr/>
        </p:nvSpPr>
        <p:spPr>
          <a:xfrm rot="16200000">
            <a:off x="6512868" y="161701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Blue, cultivars, </a:t>
            </a:r>
            <a:r>
              <a:rPr lang="en-US" sz="1200" dirty="0" err="1"/>
              <a:t>natice</a:t>
            </a:r>
            <a:r>
              <a:rPr lang="en-US" sz="1200" dirty="0"/>
              <a:t> to tropics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7005935" y="1432381"/>
            <a:ext cx="23083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33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Betalains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  <p:sp>
        <p:nvSpPr>
          <p:cNvPr id="5" name="TextBox 4"/>
          <p:cNvSpPr txBox="1"/>
          <p:nvPr/>
        </p:nvSpPr>
        <p:spPr>
          <a:xfrm>
            <a:off x="6400800" y="2590800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Imparts reddish color to the stem;  also in beets which are also in the </a:t>
            </a:r>
            <a:r>
              <a:rPr lang="en-US" dirty="0" err="1"/>
              <a:t>Chenopodiaceae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62484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Kochia</a:t>
            </a:r>
            <a:r>
              <a:rPr lang="en-US" dirty="0"/>
              <a:t> </a:t>
            </a:r>
            <a:r>
              <a:rPr lang="en-US" dirty="0" err="1"/>
              <a:t>scoparia</a:t>
            </a:r>
            <a:r>
              <a:rPr lang="en-US" dirty="0"/>
              <a:t> at </a:t>
            </a:r>
            <a:r>
              <a:rPr lang="en-US" dirty="0" err="1"/>
              <a:t>Saddlerock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2907283" cy="43626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5943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Amaranthus</a:t>
            </a:r>
            <a:r>
              <a:rPr lang="en-US" dirty="0"/>
              <a:t> </a:t>
            </a:r>
            <a:r>
              <a:rPr lang="en-US" dirty="0" err="1"/>
              <a:t>palmeri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579" y="4650820"/>
            <a:ext cx="2515242" cy="1677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05600" y="43434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Beta vulgaris, taproot</a:t>
            </a:r>
          </a:p>
        </p:txBody>
      </p:sp>
    </p:spTree>
    <p:extLst>
      <p:ext uri="{BB962C8B-B14F-4D97-AF65-F5344CB8AC3E}">
        <p14:creationId xmlns:p14="http://schemas.microsoft.com/office/powerpoint/2010/main" val="168389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1400</Words>
  <Application>Microsoft Office PowerPoint</Application>
  <PresentationFormat>On-screen Show (4:3)</PresentationFormat>
  <Paragraphs>325</Paragraphs>
  <Slides>51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Times New Roman</vt:lpstr>
      <vt:lpstr>Wingdings</vt:lpstr>
      <vt:lpstr>Office Theme</vt:lpstr>
      <vt:lpstr>Image Document</vt:lpstr>
      <vt:lpstr>Packager Shell Object</vt:lpstr>
      <vt:lpstr> Core Eudicots (Core Tricolpates) Superasterids Caryophyllales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Betalains</vt:lpstr>
      <vt:lpstr>PowerPoint Presentation</vt:lpstr>
      <vt:lpstr>PowerPoint Presentation</vt:lpstr>
      <vt:lpstr>Simmondsiaceae:  Simmondsia chinensis   (Jojoba)</vt:lpstr>
      <vt:lpstr>Eudicots:  Caryophyllales:  Cactaceae Opuntia phaeacantha</vt:lpstr>
      <vt:lpstr>Eudicots:  Caryophyllales:  Cactaceae:  Opuntia phaeacantha</vt:lpstr>
      <vt:lpstr>PowerPoint Presentation</vt:lpstr>
      <vt:lpstr>Other Adaptations for Life in Arid Environment</vt:lpstr>
      <vt:lpstr>Thorns, Spines, and Prickles</vt:lpstr>
      <vt:lpstr>Cactus Spines– a special case.</vt:lpstr>
      <vt:lpstr>Cactus </vt:lpstr>
      <vt:lpstr>Eudicots:  Caryophyllales:  Cactaceae:  Opuntia phaeacantha</vt:lpstr>
      <vt:lpstr>Eudicots:  Caryphyllales:  Cactaceae:  Opuntia phaeacantha</vt:lpstr>
      <vt:lpstr>Eudicots:  Caryophyllales:  Cactaceae:  Opuntia phaeacantha</vt:lpstr>
      <vt:lpstr>Eudicots:  Caryophyllales:  Cactaceae:  Cylindropuntia spinosior</vt:lpstr>
      <vt:lpstr>Eudicots:  Caryophyllales:  Cactaceae:  Cylindropuntia spinosior</vt:lpstr>
      <vt:lpstr>Eudicots:  Caryophyllales:  Cactaceae:  Cylindropuntia spinosior</vt:lpstr>
      <vt:lpstr>PowerPoint Presentation</vt:lpstr>
      <vt:lpstr>Eudicots:  Caryophyllales:  Cactaceae:  Cylindropuntia spinosior</vt:lpstr>
      <vt:lpstr>Eudicots:  Caryophyllales:  Cactaceae:  Cylindropuntia spinosior</vt:lpstr>
      <vt:lpstr>Cactus “Products”</vt:lpstr>
      <vt:lpstr>Cactus Hallucinogens</vt:lpstr>
      <vt:lpstr>Touch Sensitive Stamens:  Lophophora and Cylindropuntia, &amp; other cacti</vt:lpstr>
      <vt:lpstr>Video of touch sensitive stamens:  thigmonasty– mediated by turgor pressure in cells</vt:lpstr>
      <vt:lpstr>Eudicots:  Caryophyllales:  Cactaceae</vt:lpstr>
      <vt:lpstr>Eudicots:  Caryphyllales:  Nyctaginaceae:  Allionia incarnata</vt:lpstr>
      <vt:lpstr>Eudicots:  Caryophyllales:  Nyctaginaceae:  Allionia incarnata</vt:lpstr>
      <vt:lpstr>Eudicots:  Caryophyllales:  Nyctaginaceae:  Allionia incarnata</vt:lpstr>
      <vt:lpstr>Eudicots:  Caryophyllales:  Nyctaginaceae:  Allionia incarnata</vt:lpstr>
      <vt:lpstr>Other Nyctaginaceae</vt:lpstr>
      <vt:lpstr>Eudicots:  Caryophyllales:  Nyctaginaceae:  Allionia incarnata</vt:lpstr>
      <vt:lpstr>Eudicots:  Caryophyllales:  Amaranthaceae:  Amaranthus palmeri</vt:lpstr>
      <vt:lpstr>PowerPoint Presentation</vt:lpstr>
      <vt:lpstr>Other Amaranthaceae</vt:lpstr>
      <vt:lpstr>PowerPoint Presentation</vt:lpstr>
      <vt:lpstr>Eudicots:  Caryophyllales:  Amaranthaceae:  Amaranthus palmeri</vt:lpstr>
      <vt:lpstr>Eudicots:  Caryophyllales:  Polygonaceae:  Persicaria lapathifolia</vt:lpstr>
      <vt:lpstr>Eudicots:  Caryophyllales:  Polygonaceae</vt:lpstr>
      <vt:lpstr>Eudicots:  Caryophyllales:  Polygonaceae:  Persicaria lapathifolia</vt:lpstr>
      <vt:lpstr>Eudicots:  Caryophyllales:  Caryophyllaceae  (betalains lost)</vt:lpstr>
      <vt:lpstr>Eudicots:  Caryophyllales:  Caryophyllaceae (betalains lost)</vt:lpstr>
      <vt:lpstr>Eudicots:  Caryophyllales:  Caryophyllaceae: Silene laciniata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Eudicots II  Caryophyllales</dc:title>
  <dc:creator>Russ</dc:creator>
  <cp:lastModifiedBy>Russ Kleinman</cp:lastModifiedBy>
  <cp:revision>100</cp:revision>
  <cp:lastPrinted>2017-06-26T17:33:51Z</cp:lastPrinted>
  <dcterms:created xsi:type="dcterms:W3CDTF">2011-07-11T20:37:18Z</dcterms:created>
  <dcterms:modified xsi:type="dcterms:W3CDTF">2018-08-01T17:06:15Z</dcterms:modified>
</cp:coreProperties>
</file>